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3" r:id="rId6"/>
    <p:sldId id="260" r:id="rId7"/>
    <p:sldId id="261" r:id="rId8"/>
    <p:sldId id="266" r:id="rId9"/>
    <p:sldId id="262" r:id="rId10"/>
    <p:sldId id="265"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4" d="100"/>
          <a:sy n="104" d="100"/>
        </p:scale>
        <p:origin x="1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47565D4-5E00-44D3-8015-A6D1DB4DD70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E639C1D6-938C-4AF2-8A73-4B30497495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80393AEA-2F6F-4D6D-8F92-177993572336}"/>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D9AB8642-0195-44D5-A100-E292C89AE25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C757591-A10B-4F92-8897-B1A99850DE56}"/>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1686322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EE4CDC-BDA6-4D47-B544-A9DFEBC55683}"/>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4E7A7011-947A-4F6B-891D-BFF17554A1FA}"/>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13BD9881-AB89-4E27-A6EA-10EC944407E7}"/>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2CC697A8-21AD-4C66-B340-AB2C44270A9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719BB38-53F2-4D7F-98A5-00C77B0BDBAA}"/>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943813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0C6B4B56-FCD7-4B7E-B5D5-FC7F55356F12}"/>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D0747657-9A39-45D3-8995-187816EC543E}"/>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4DF63BB-663D-421D-BFA2-6288E9568D58}"/>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1BFFAAAD-07E9-484E-9B76-BF8C5D25994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C679416-A26E-4BAC-84F1-06D29FFA0C51}"/>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1325519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6BB47A0-467E-4CA0-91FF-3EFB7BB31421}"/>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72294B1A-358B-4553-ADD4-04474EC98AE7}"/>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99E1BDA-365C-457D-8AC6-30A13C972F92}"/>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F070ADEB-3C1B-4A9D-BE3A-277F940F6A1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BF844E9-DA54-428E-80E0-22E90E986EAD}"/>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1651349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68DBD66-0968-43AB-B75C-3260A3549B8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A5370DD6-0A6E-40A9-BBC0-09D18CA3D0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E53FB916-1C59-44C2-89DC-B3BE92EDF79C}"/>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E6631DDC-E333-4B58-BC6F-33118E9E424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71E4A58-B919-4FD0-9418-65F4B8937BBA}"/>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2081947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9B4BAAB-66D1-4498-94D2-5CEB867166D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C476100-C88B-4E39-9F33-ADA570E2B69A}"/>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ECBC85B-7CD1-43CF-98B3-FC5F3B23A414}"/>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6689A387-E28B-4AEC-84AD-40915C3A696B}"/>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6" name="Нижний колонтитул 5">
            <a:extLst>
              <a:ext uri="{FF2B5EF4-FFF2-40B4-BE49-F238E27FC236}">
                <a16:creationId xmlns:a16="http://schemas.microsoft.com/office/drawing/2014/main" id="{E987E3B6-7B5A-4DF8-8B87-567132FF7F1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63C473D-0E56-436B-B32B-CBA60AAC0A56}"/>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1800773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EA098C-FA8E-41BD-9E70-15EDFE0ECF1A}"/>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320EAEBC-2258-485B-85B6-8C2D832712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50F49A0C-BE1B-4C96-AAC0-D4BA78857A63}"/>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811C37A3-95E5-41FD-8B4F-12065EE785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8EAF9436-2CFA-4A61-A6C5-6C9636A6782C}"/>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1F42BB6D-72BC-4DBA-A604-777243EA89F3}"/>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8" name="Нижний колонтитул 7">
            <a:extLst>
              <a:ext uri="{FF2B5EF4-FFF2-40B4-BE49-F238E27FC236}">
                <a16:creationId xmlns:a16="http://schemas.microsoft.com/office/drawing/2014/main" id="{8931B1D6-9F76-4CF6-A113-EC7A26FD324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43D23C48-3D8D-4DBE-8923-CF9958DB61B7}"/>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3981442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93613F-E419-4E26-9CC4-31172B8AE0FF}"/>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A709F80B-9A8A-471D-8D66-264DEC06BD5D}"/>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4" name="Нижний колонтитул 3">
            <a:extLst>
              <a:ext uri="{FF2B5EF4-FFF2-40B4-BE49-F238E27FC236}">
                <a16:creationId xmlns:a16="http://schemas.microsoft.com/office/drawing/2014/main" id="{0B40F481-A586-443C-83EB-EB7267FF72E5}"/>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6570C325-0EEB-4927-B632-78309897528B}"/>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3018051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B26295E5-E802-4253-AB0F-16E4F292D709}"/>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3" name="Нижний колонтитул 2">
            <a:extLst>
              <a:ext uri="{FF2B5EF4-FFF2-40B4-BE49-F238E27FC236}">
                <a16:creationId xmlns:a16="http://schemas.microsoft.com/office/drawing/2014/main" id="{E2E0593C-7372-4D95-AFCE-75DFE3598CA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E7AD18B5-97E9-4741-A14F-0092939856E0}"/>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2328584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92F2BD-FE0A-48E1-8107-E86D62C4E83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516A0340-7FA8-4567-86EC-591D62E92D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372DADF1-893B-49C4-A7D7-7FCDAA53EE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F6E0ADF-DDB5-43B1-A4DC-490347B29379}"/>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6" name="Нижний колонтитул 5">
            <a:extLst>
              <a:ext uri="{FF2B5EF4-FFF2-40B4-BE49-F238E27FC236}">
                <a16:creationId xmlns:a16="http://schemas.microsoft.com/office/drawing/2014/main" id="{BE4641BD-5236-4A6D-BD88-8C7AD3C4178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67CA2B6-1F33-4772-9F48-34B8B4ED5CE3}"/>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3739804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4659D50-6F5F-4681-8536-E326A03DF914}"/>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E40782EF-9C5D-455F-9C60-9F19505F63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044AE4C8-0635-4CE7-B5B0-1A2DE71C6C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BC0D50C3-7234-487C-85FD-C93455125F65}"/>
              </a:ext>
            </a:extLst>
          </p:cNvPr>
          <p:cNvSpPr>
            <a:spLocks noGrp="1"/>
          </p:cNvSpPr>
          <p:nvPr>
            <p:ph type="dt" sz="half" idx="10"/>
          </p:nvPr>
        </p:nvSpPr>
        <p:spPr/>
        <p:txBody>
          <a:bodyPr/>
          <a:lstStyle/>
          <a:p>
            <a:fld id="{9B286D3B-A515-4519-BC84-EDE4A1BB90A4}" type="datetimeFigureOut">
              <a:rPr lang="ru-RU" smtClean="0"/>
              <a:t>10.06.2021</a:t>
            </a:fld>
            <a:endParaRPr lang="ru-RU"/>
          </a:p>
        </p:txBody>
      </p:sp>
      <p:sp>
        <p:nvSpPr>
          <p:cNvPr id="6" name="Нижний колонтитул 5">
            <a:extLst>
              <a:ext uri="{FF2B5EF4-FFF2-40B4-BE49-F238E27FC236}">
                <a16:creationId xmlns:a16="http://schemas.microsoft.com/office/drawing/2014/main" id="{94D41AA3-76FB-4343-B17A-BF4D6328BFB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03B683C-B1D6-419A-BF7E-D480D8CE7BB9}"/>
              </a:ext>
            </a:extLst>
          </p:cNvPr>
          <p:cNvSpPr>
            <a:spLocks noGrp="1"/>
          </p:cNvSpPr>
          <p:nvPr>
            <p:ph type="sldNum" sz="quarter" idx="12"/>
          </p:nvPr>
        </p:nvSpPr>
        <p:spPr/>
        <p:txBody>
          <a:bodyPr/>
          <a:lstStyle/>
          <a:p>
            <a:fld id="{F3CD9E04-871B-449A-ACCD-728552151657}" type="slidenum">
              <a:rPr lang="ru-RU" smtClean="0"/>
              <a:t>‹#›</a:t>
            </a:fld>
            <a:endParaRPr lang="ru-RU"/>
          </a:p>
        </p:txBody>
      </p:sp>
    </p:spTree>
    <p:extLst>
      <p:ext uri="{BB962C8B-B14F-4D97-AF65-F5344CB8AC3E}">
        <p14:creationId xmlns:p14="http://schemas.microsoft.com/office/powerpoint/2010/main" val="1296574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D52611F-D261-4BB9-96D4-CDCC67F0EE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8C213FC2-100B-4F2E-8C6C-C7084CD86B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8A9D246-F774-4A31-BC07-A0A1CCEF32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286D3B-A515-4519-BC84-EDE4A1BB90A4}" type="datetimeFigureOut">
              <a:rPr lang="ru-RU" smtClean="0"/>
              <a:t>10.06.2021</a:t>
            </a:fld>
            <a:endParaRPr lang="ru-RU"/>
          </a:p>
        </p:txBody>
      </p:sp>
      <p:sp>
        <p:nvSpPr>
          <p:cNvPr id="5" name="Нижний колонтитул 4">
            <a:extLst>
              <a:ext uri="{FF2B5EF4-FFF2-40B4-BE49-F238E27FC236}">
                <a16:creationId xmlns:a16="http://schemas.microsoft.com/office/drawing/2014/main" id="{B4783E51-D0E6-45C4-B8ED-293E77E982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998F6C5D-09AF-4453-A812-1BD07C3781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CD9E04-871B-449A-ACCD-728552151657}" type="slidenum">
              <a:rPr lang="ru-RU" smtClean="0"/>
              <a:t>‹#›</a:t>
            </a:fld>
            <a:endParaRPr lang="ru-RU"/>
          </a:p>
        </p:txBody>
      </p:sp>
    </p:spTree>
    <p:extLst>
      <p:ext uri="{BB962C8B-B14F-4D97-AF65-F5344CB8AC3E}">
        <p14:creationId xmlns:p14="http://schemas.microsoft.com/office/powerpoint/2010/main" val="2075207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Рисунок 4" descr="Изображение выглядит как текст, казино, визитка&#10;&#10;Автоматически созданное описание">
            <a:extLst>
              <a:ext uri="{FF2B5EF4-FFF2-40B4-BE49-F238E27FC236}">
                <a16:creationId xmlns:a16="http://schemas.microsoft.com/office/drawing/2014/main" id="{90145CF2-7B29-434F-8BD2-C5DC3321AEF0}"/>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Заголовок 1">
            <a:extLst>
              <a:ext uri="{FF2B5EF4-FFF2-40B4-BE49-F238E27FC236}">
                <a16:creationId xmlns:a16="http://schemas.microsoft.com/office/drawing/2014/main" id="{DE4426CE-8729-49BF-B0F1-7BAC6CFA10AF}"/>
              </a:ext>
            </a:extLst>
          </p:cNvPr>
          <p:cNvSpPr>
            <a:spLocks noGrp="1"/>
          </p:cNvSpPr>
          <p:nvPr>
            <p:ph type="ctrTitle"/>
          </p:nvPr>
        </p:nvSpPr>
        <p:spPr>
          <a:xfrm>
            <a:off x="8022020" y="3160563"/>
            <a:ext cx="3852041" cy="1834056"/>
          </a:xfrm>
        </p:spPr>
        <p:txBody>
          <a:bodyPr>
            <a:normAutofit/>
          </a:bodyPr>
          <a:lstStyle/>
          <a:p>
            <a:r>
              <a:rPr lang="ru-RU" sz="4000" dirty="0"/>
              <a:t>Игра </a:t>
            </a:r>
            <a:r>
              <a:rPr lang="en-US" sz="4000" dirty="0"/>
              <a:t>“</a:t>
            </a:r>
            <a:r>
              <a:rPr lang="ru-RU" sz="4000" dirty="0"/>
              <a:t>21 очко</a:t>
            </a:r>
            <a:r>
              <a:rPr lang="en-US" sz="4000" dirty="0"/>
              <a:t>”</a:t>
            </a:r>
            <a:endParaRPr lang="ru-RU" sz="4000" dirty="0"/>
          </a:p>
        </p:txBody>
      </p:sp>
      <p:sp>
        <p:nvSpPr>
          <p:cNvPr id="3" name="Подзаголовок 2">
            <a:extLst>
              <a:ext uri="{FF2B5EF4-FFF2-40B4-BE49-F238E27FC236}">
                <a16:creationId xmlns:a16="http://schemas.microsoft.com/office/drawing/2014/main" id="{6B6AD5B0-1036-4075-94B0-0A05CDC25CB0}"/>
              </a:ext>
            </a:extLst>
          </p:cNvPr>
          <p:cNvSpPr>
            <a:spLocks noGrp="1"/>
          </p:cNvSpPr>
          <p:nvPr>
            <p:ph type="subTitle" idx="1"/>
          </p:nvPr>
        </p:nvSpPr>
        <p:spPr>
          <a:xfrm>
            <a:off x="7782909" y="5252968"/>
            <a:ext cx="4330262" cy="683284"/>
          </a:xfrm>
        </p:spPr>
        <p:txBody>
          <a:bodyPr>
            <a:normAutofit/>
          </a:bodyPr>
          <a:lstStyle/>
          <a:p>
            <a:r>
              <a:rPr lang="ru-RU" sz="2000" dirty="0"/>
              <a:t>Выполнил студент 9091 группы</a:t>
            </a:r>
            <a:br>
              <a:rPr lang="ru-RU" sz="2000" dirty="0"/>
            </a:br>
            <a:r>
              <a:rPr lang="ru-RU" sz="2000" dirty="0"/>
              <a:t>Ковалёв Артём</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83993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Рисунок 7" descr="Изображение выглядит как текст, казино, визитка&#10;&#10;Автоматически созданное описание">
            <a:extLst>
              <a:ext uri="{FF2B5EF4-FFF2-40B4-BE49-F238E27FC236}">
                <a16:creationId xmlns:a16="http://schemas.microsoft.com/office/drawing/2014/main" id="{B94C723F-175A-41F4-81ED-AB149CBB7E50}"/>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13" name="Rectangle 12">
            <a:extLst>
              <a:ext uri="{FF2B5EF4-FFF2-40B4-BE49-F238E27FC236}">
                <a16:creationId xmlns:a16="http://schemas.microsoft.com/office/drawing/2014/main" id="{37C89E4B-3C9F-44B9-8B86-D9E3D112D8E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D7436B7-F9B8-4259-994E-49C57BA8F7CE}"/>
              </a:ext>
            </a:extLst>
          </p:cNvPr>
          <p:cNvSpPr txBox="1"/>
          <p:nvPr/>
        </p:nvSpPr>
        <p:spPr>
          <a:xfrm>
            <a:off x="523875" y="425950"/>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a:solidFill>
                  <a:schemeClr val="tx1">
                    <a:lumMod val="85000"/>
                    <a:lumOff val="15000"/>
                  </a:schemeClr>
                </a:solidFill>
                <a:latin typeface="+mj-lt"/>
                <a:ea typeface="+mj-ea"/>
                <a:cs typeface="+mj-cs"/>
              </a:rPr>
              <a:t>Спасибо за внимание!</a:t>
            </a:r>
          </a:p>
        </p:txBody>
      </p:sp>
      <p:cxnSp>
        <p:nvCxnSpPr>
          <p:cNvPr id="15" name="Straight Connector 14">
            <a:extLst>
              <a:ext uri="{FF2B5EF4-FFF2-40B4-BE49-F238E27FC236}">
                <a16:creationId xmlns:a16="http://schemas.microsoft.com/office/drawing/2014/main" id="{AA2EAA10-076F-46BD-8F0F-B9A2FB77A85C}"/>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891E407-403B-4764-86C9-33A56D3BCAA3}"/>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71599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Рисунок 4" descr="Изображение выглядит как текст, визитка&#10;&#10;Автоматически созданное описание">
            <a:extLst>
              <a:ext uri="{FF2B5EF4-FFF2-40B4-BE49-F238E27FC236}">
                <a16:creationId xmlns:a16="http://schemas.microsoft.com/office/drawing/2014/main" id="{21F669F7-8588-47C6-B15B-D9479667CAF3}"/>
              </a:ext>
            </a:extLst>
          </p:cNvPr>
          <p:cNvPicPr>
            <a:picLocks noChangeAspect="1"/>
          </p:cNvPicPr>
          <p:nvPr/>
        </p:nvPicPr>
        <p:blipFill rotWithShape="1">
          <a:blip r:embed="rId2">
            <a:extLst>
              <a:ext uri="{28A0092B-C50C-407E-A947-70E740481C1C}">
                <a14:useLocalDpi xmlns:a14="http://schemas.microsoft.com/office/drawing/2010/main" val="0"/>
              </a:ext>
            </a:extLst>
          </a:blip>
          <a:srcRect t="8330" b="7416"/>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CE1F10C2-D87B-4F4F-9496-C501FBE5D373}"/>
              </a:ext>
            </a:extLst>
          </p:cNvPr>
          <p:cNvSpPr txBox="1"/>
          <p:nvPr/>
        </p:nvSpPr>
        <p:spPr>
          <a:xfrm>
            <a:off x="242596" y="251927"/>
            <a:ext cx="4825360" cy="646331"/>
          </a:xfrm>
          <a:prstGeom prst="rect">
            <a:avLst/>
          </a:prstGeom>
          <a:noFill/>
        </p:spPr>
        <p:txBody>
          <a:bodyPr wrap="none" rtlCol="0">
            <a:spAutoFit/>
          </a:bodyPr>
          <a:lstStyle/>
          <a:p>
            <a:r>
              <a:rPr lang="ru-RU" sz="3600" dirty="0">
                <a:latin typeface="+mj-lt"/>
              </a:rPr>
              <a:t>Правила игры </a:t>
            </a:r>
            <a:r>
              <a:rPr lang="en-US" sz="3600" dirty="0">
                <a:latin typeface="+mj-lt"/>
              </a:rPr>
              <a:t>“</a:t>
            </a:r>
            <a:r>
              <a:rPr lang="ru-RU" sz="3600" dirty="0">
                <a:latin typeface="+mj-lt"/>
              </a:rPr>
              <a:t>21 очко</a:t>
            </a:r>
            <a:r>
              <a:rPr lang="en-US" sz="3600" dirty="0">
                <a:latin typeface="+mj-lt"/>
              </a:rPr>
              <a:t>”</a:t>
            </a:r>
            <a:endParaRPr lang="ru-RU" sz="3600" dirty="0">
              <a:latin typeface="+mj-lt"/>
            </a:endParaRPr>
          </a:p>
        </p:txBody>
      </p:sp>
      <p:sp>
        <p:nvSpPr>
          <p:cNvPr id="7" name="TextBox 6">
            <a:extLst>
              <a:ext uri="{FF2B5EF4-FFF2-40B4-BE49-F238E27FC236}">
                <a16:creationId xmlns:a16="http://schemas.microsoft.com/office/drawing/2014/main" id="{ABD95C5E-8B55-4289-9AA9-53CF6942D3A8}"/>
              </a:ext>
            </a:extLst>
          </p:cNvPr>
          <p:cNvSpPr txBox="1"/>
          <p:nvPr/>
        </p:nvSpPr>
        <p:spPr>
          <a:xfrm>
            <a:off x="345233" y="1166327"/>
            <a:ext cx="7490084" cy="2308324"/>
          </a:xfrm>
          <a:prstGeom prst="rect">
            <a:avLst/>
          </a:prstGeom>
          <a:noFill/>
        </p:spPr>
        <p:txBody>
          <a:bodyPr wrap="square" rtlCol="0">
            <a:spAutoFit/>
          </a:bodyPr>
          <a:lstStyle/>
          <a:p>
            <a:pPr algn="l"/>
            <a:r>
              <a:rPr lang="ru-RU" b="0" i="0" dirty="0">
                <a:solidFill>
                  <a:srgbClr val="000000"/>
                </a:solidFill>
                <a:effectLst/>
                <a:latin typeface="Tahoma" panose="020B0604030504040204" pitchFamily="34" charset="0"/>
              </a:rPr>
              <a:t>В игру могут играть от двух до четырех игроков. Играют одной колодой в 36 карт. Старшинство карт не стандартно.</a:t>
            </a:r>
          </a:p>
          <a:p>
            <a:pPr algn="l">
              <a:buFont typeface="Arial" panose="020B0604020202020204" pitchFamily="34" charset="0"/>
              <a:buChar char="•"/>
            </a:pPr>
            <a:r>
              <a:rPr lang="en-US" b="0" i="0" dirty="0">
                <a:solidFill>
                  <a:srgbClr val="000000"/>
                </a:solidFill>
                <a:effectLst/>
                <a:latin typeface="Tahoma" panose="020B0604030504040204" pitchFamily="34" charset="0"/>
              </a:rPr>
              <a:t> </a:t>
            </a:r>
            <a:r>
              <a:rPr lang="ru-RU" b="0" i="0" dirty="0">
                <a:solidFill>
                  <a:srgbClr val="000000"/>
                </a:solidFill>
                <a:effectLst/>
                <a:latin typeface="Tahoma" panose="020B0604030504040204" pitchFamily="34" charset="0"/>
              </a:rPr>
              <a:t>Валет — 2 очка</a:t>
            </a:r>
            <a:r>
              <a:rPr lang="en-US" b="0" i="0" dirty="0">
                <a:solidFill>
                  <a:srgbClr val="000000"/>
                </a:solidFill>
                <a:effectLst/>
                <a:latin typeface="Tahoma" panose="020B0604030504040204" pitchFamily="34" charset="0"/>
              </a:rPr>
              <a:t> </a:t>
            </a:r>
            <a:endParaRPr lang="ru-RU" b="0" i="0" dirty="0">
              <a:solidFill>
                <a:srgbClr val="000000"/>
              </a:solidFill>
              <a:effectLst/>
              <a:latin typeface="Tahoma" panose="020B0604030504040204" pitchFamily="34" charset="0"/>
            </a:endParaRPr>
          </a:p>
          <a:p>
            <a:pPr algn="l">
              <a:buFont typeface="Arial" panose="020B0604020202020204" pitchFamily="34" charset="0"/>
              <a:buChar char="•"/>
            </a:pPr>
            <a:r>
              <a:rPr lang="en-US" b="0" i="0" dirty="0">
                <a:solidFill>
                  <a:srgbClr val="000000"/>
                </a:solidFill>
                <a:effectLst/>
                <a:latin typeface="Tahoma" panose="020B0604030504040204" pitchFamily="34" charset="0"/>
              </a:rPr>
              <a:t> </a:t>
            </a:r>
            <a:r>
              <a:rPr lang="ru-RU" b="0" i="0" dirty="0">
                <a:solidFill>
                  <a:srgbClr val="000000"/>
                </a:solidFill>
                <a:effectLst/>
                <a:latin typeface="Tahoma" panose="020B0604030504040204" pitchFamily="34" charset="0"/>
              </a:rPr>
              <a:t>Дама — 3 очка</a:t>
            </a:r>
          </a:p>
          <a:p>
            <a:pPr algn="l">
              <a:buFont typeface="Arial" panose="020B0604020202020204" pitchFamily="34" charset="0"/>
              <a:buChar char="•"/>
            </a:pPr>
            <a:r>
              <a:rPr lang="en-US" b="0" i="0" dirty="0">
                <a:solidFill>
                  <a:srgbClr val="000000"/>
                </a:solidFill>
                <a:effectLst/>
                <a:latin typeface="Tahoma" panose="020B0604030504040204" pitchFamily="34" charset="0"/>
              </a:rPr>
              <a:t> </a:t>
            </a:r>
            <a:r>
              <a:rPr lang="ru-RU" b="0" i="0" dirty="0">
                <a:solidFill>
                  <a:srgbClr val="000000"/>
                </a:solidFill>
                <a:effectLst/>
                <a:latin typeface="Tahoma" panose="020B0604030504040204" pitchFamily="34" charset="0"/>
              </a:rPr>
              <a:t>Король — 4 очка</a:t>
            </a:r>
          </a:p>
          <a:p>
            <a:pPr algn="l">
              <a:buFont typeface="Arial" panose="020B0604020202020204" pitchFamily="34" charset="0"/>
              <a:buChar char="•"/>
            </a:pPr>
            <a:r>
              <a:rPr lang="en-US" b="0" i="0" dirty="0">
                <a:solidFill>
                  <a:srgbClr val="000000"/>
                </a:solidFill>
                <a:effectLst/>
                <a:latin typeface="Tahoma" panose="020B0604030504040204" pitchFamily="34" charset="0"/>
              </a:rPr>
              <a:t> </a:t>
            </a:r>
            <a:r>
              <a:rPr lang="ru-RU" b="0" i="0" dirty="0">
                <a:solidFill>
                  <a:srgbClr val="000000"/>
                </a:solidFill>
                <a:effectLst/>
                <a:latin typeface="Tahoma" panose="020B0604030504040204" pitchFamily="34" charset="0"/>
              </a:rPr>
              <a:t>Туз — 11 очков</a:t>
            </a:r>
          </a:p>
          <a:p>
            <a:pPr algn="l">
              <a:buFont typeface="Arial" panose="020B0604020202020204" pitchFamily="34" charset="0"/>
              <a:buChar char="•"/>
            </a:pPr>
            <a:r>
              <a:rPr lang="en-US" b="0" i="0" dirty="0">
                <a:solidFill>
                  <a:srgbClr val="000000"/>
                </a:solidFill>
                <a:effectLst/>
                <a:latin typeface="Tahoma" panose="020B0604030504040204" pitchFamily="34" charset="0"/>
              </a:rPr>
              <a:t> </a:t>
            </a:r>
            <a:r>
              <a:rPr lang="ru-RU" b="0" i="0" dirty="0">
                <a:solidFill>
                  <a:srgbClr val="000000"/>
                </a:solidFill>
                <a:effectLst/>
                <a:latin typeface="Tahoma" panose="020B0604030504040204" pitchFamily="34" charset="0"/>
              </a:rPr>
              <a:t>Остальные карты при подсчете очков оцениваются по номиналу</a:t>
            </a:r>
          </a:p>
          <a:p>
            <a:endParaRPr lang="ru-RU" dirty="0"/>
          </a:p>
        </p:txBody>
      </p:sp>
      <p:sp>
        <p:nvSpPr>
          <p:cNvPr id="9" name="TextBox 8">
            <a:extLst>
              <a:ext uri="{FF2B5EF4-FFF2-40B4-BE49-F238E27FC236}">
                <a16:creationId xmlns:a16="http://schemas.microsoft.com/office/drawing/2014/main" id="{23BF7703-4B89-404B-AF8E-C0BDA534A82D}"/>
              </a:ext>
            </a:extLst>
          </p:cNvPr>
          <p:cNvSpPr txBox="1"/>
          <p:nvPr/>
        </p:nvSpPr>
        <p:spPr>
          <a:xfrm>
            <a:off x="345233" y="3493084"/>
            <a:ext cx="7490084" cy="2031325"/>
          </a:xfrm>
          <a:prstGeom prst="rect">
            <a:avLst/>
          </a:prstGeom>
          <a:noFill/>
        </p:spPr>
        <p:txBody>
          <a:bodyPr wrap="square" rtlCol="0">
            <a:spAutoFit/>
          </a:bodyPr>
          <a:lstStyle/>
          <a:p>
            <a:pPr algn="l"/>
            <a:r>
              <a:rPr lang="ru-RU" b="0" i="0" dirty="0">
                <a:solidFill>
                  <a:srgbClr val="000000"/>
                </a:solidFill>
                <a:effectLst/>
                <a:latin typeface="Tahoma" panose="020B0604030504040204" pitchFamily="34" charset="0"/>
              </a:rPr>
              <a:t>Каждый игрок получает в руки по одной карте. Далее игрок может</a:t>
            </a:r>
          </a:p>
          <a:p>
            <a:pPr algn="l"/>
            <a:r>
              <a:rPr lang="ru-RU" b="0" i="0" dirty="0">
                <a:solidFill>
                  <a:srgbClr val="000000"/>
                </a:solidFill>
                <a:effectLst/>
                <a:latin typeface="Tahoma" panose="020B0604030504040204" pitchFamily="34" charset="0"/>
              </a:rPr>
              <a:t>добрать карту из колоды или остановиться. Игрок, набравший количество баллов большее чем 21, автоматически проигрывает ставку. Игроки набравшие менее 21 очка ждут, пока остальные игроки доиграют свои ставки. Выигрывает тот, кто набрал больше всего очков.</a:t>
            </a:r>
          </a:p>
          <a:p>
            <a:endParaRPr lang="ru-RU" dirty="0"/>
          </a:p>
        </p:txBody>
      </p:sp>
    </p:spTree>
    <p:extLst>
      <p:ext uri="{BB962C8B-B14F-4D97-AF65-F5344CB8AC3E}">
        <p14:creationId xmlns:p14="http://schemas.microsoft.com/office/powerpoint/2010/main" val="31651734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descr="Изображение выглядит как текст, визитка&#10;&#10;Автоматически созданное описание">
            <a:extLst>
              <a:ext uri="{FF2B5EF4-FFF2-40B4-BE49-F238E27FC236}">
                <a16:creationId xmlns:a16="http://schemas.microsoft.com/office/drawing/2014/main" id="{C6A855D2-3728-4F2C-B52A-B98277158A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6821003"/>
          </a:xfrm>
        </p:spPr>
      </p:pic>
      <p:sp>
        <p:nvSpPr>
          <p:cNvPr id="6" name="TextBox 5">
            <a:extLst>
              <a:ext uri="{FF2B5EF4-FFF2-40B4-BE49-F238E27FC236}">
                <a16:creationId xmlns:a16="http://schemas.microsoft.com/office/drawing/2014/main" id="{98F0B759-D98F-4177-8841-B651F433E838}"/>
              </a:ext>
            </a:extLst>
          </p:cNvPr>
          <p:cNvSpPr txBox="1"/>
          <p:nvPr/>
        </p:nvSpPr>
        <p:spPr>
          <a:xfrm>
            <a:off x="242596" y="251927"/>
            <a:ext cx="7249100" cy="1200329"/>
          </a:xfrm>
          <a:prstGeom prst="rect">
            <a:avLst/>
          </a:prstGeom>
          <a:noFill/>
        </p:spPr>
        <p:txBody>
          <a:bodyPr wrap="none" rtlCol="0">
            <a:spAutoFit/>
          </a:bodyPr>
          <a:lstStyle/>
          <a:p>
            <a:r>
              <a:rPr lang="ru-RU" sz="3600" dirty="0">
                <a:latin typeface="+mj-lt"/>
              </a:rPr>
              <a:t>Необходимо создать приложение,</a:t>
            </a:r>
          </a:p>
          <a:p>
            <a:r>
              <a:rPr lang="ru-RU" sz="3600" dirty="0">
                <a:latin typeface="+mj-lt"/>
              </a:rPr>
              <a:t>реализующее вышеописанную игру.</a:t>
            </a:r>
          </a:p>
        </p:txBody>
      </p:sp>
      <p:sp>
        <p:nvSpPr>
          <p:cNvPr id="7" name="TextBox 6">
            <a:extLst>
              <a:ext uri="{FF2B5EF4-FFF2-40B4-BE49-F238E27FC236}">
                <a16:creationId xmlns:a16="http://schemas.microsoft.com/office/drawing/2014/main" id="{28D0D28A-9C12-436E-9EDD-3070FBA184B4}"/>
              </a:ext>
            </a:extLst>
          </p:cNvPr>
          <p:cNvSpPr txBox="1"/>
          <p:nvPr/>
        </p:nvSpPr>
        <p:spPr>
          <a:xfrm>
            <a:off x="480134" y="1704184"/>
            <a:ext cx="6774024" cy="923330"/>
          </a:xfrm>
          <a:prstGeom prst="rect">
            <a:avLst/>
          </a:prstGeom>
          <a:noFill/>
        </p:spPr>
        <p:txBody>
          <a:bodyPr wrap="square" rtlCol="0">
            <a:spAutoFit/>
          </a:bodyPr>
          <a:lstStyle/>
          <a:p>
            <a:pPr algn="l"/>
            <a:r>
              <a:rPr lang="ru-RU" b="0" i="0" dirty="0">
                <a:solidFill>
                  <a:srgbClr val="000000"/>
                </a:solidFill>
                <a:effectLst/>
                <a:latin typeface="Tahoma" panose="020B0604030504040204" pitchFamily="34" charset="0"/>
              </a:rPr>
              <a:t>Выдачу карт и обработку выбора игроков должна выполнить программа на компьютере-хостинге, называемом сервер.</a:t>
            </a:r>
          </a:p>
          <a:p>
            <a:endParaRPr lang="ru-RU" dirty="0"/>
          </a:p>
        </p:txBody>
      </p:sp>
      <p:sp>
        <p:nvSpPr>
          <p:cNvPr id="8" name="TextBox 7">
            <a:extLst>
              <a:ext uri="{FF2B5EF4-FFF2-40B4-BE49-F238E27FC236}">
                <a16:creationId xmlns:a16="http://schemas.microsoft.com/office/drawing/2014/main" id="{7C68E395-1597-4F2F-BCB1-4343B85B2655}"/>
              </a:ext>
            </a:extLst>
          </p:cNvPr>
          <p:cNvSpPr txBox="1"/>
          <p:nvPr/>
        </p:nvSpPr>
        <p:spPr>
          <a:xfrm>
            <a:off x="480134" y="2487170"/>
            <a:ext cx="6774024" cy="1754326"/>
          </a:xfrm>
          <a:prstGeom prst="rect">
            <a:avLst/>
          </a:prstGeom>
          <a:noFill/>
        </p:spPr>
        <p:txBody>
          <a:bodyPr wrap="square" rtlCol="0">
            <a:spAutoFit/>
          </a:bodyPr>
          <a:lstStyle/>
          <a:p>
            <a:pPr algn="l"/>
            <a:r>
              <a:rPr lang="ru-RU" b="0" i="0" dirty="0">
                <a:solidFill>
                  <a:srgbClr val="000000"/>
                </a:solidFill>
                <a:effectLst/>
                <a:latin typeface="Tahoma" panose="020B0604030504040204" pitchFamily="34" charset="0"/>
              </a:rPr>
              <a:t>Вторая программа будет являться программой-клиентом, которую будут запускать игроки. Программа должна уметь распознавать различный выбор игроков. Так же программа должна обладать понятным и простым графическом интерфейсом.</a:t>
            </a:r>
          </a:p>
          <a:p>
            <a:endParaRPr lang="ru-RU" dirty="0"/>
          </a:p>
        </p:txBody>
      </p:sp>
    </p:spTree>
    <p:extLst>
      <p:ext uri="{BB962C8B-B14F-4D97-AF65-F5344CB8AC3E}">
        <p14:creationId xmlns:p14="http://schemas.microsoft.com/office/powerpoint/2010/main" val="34891208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 name="Rectangle 142">
            <a:extLst>
              <a:ext uri="{FF2B5EF4-FFF2-40B4-BE49-F238E27FC236}">
                <a16:creationId xmlns:a16="http://schemas.microsoft.com/office/drawing/2014/main" id="{4D4677D2-D5AC-4CF9-9EED-2B89D0A1C2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AF695F69-7001-421E-98A8-E74156934A5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Playing Cards Wallpapers - Top Free Playing Cards Backgrounds -  WallpaperAccess">
            <a:extLst>
              <a:ext uri="{FF2B5EF4-FFF2-40B4-BE49-F238E27FC236}">
                <a16:creationId xmlns:a16="http://schemas.microsoft.com/office/drawing/2014/main" id="{1C2BF010-F35E-4A21-95A3-0BB53115E2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229" r="22216"/>
          <a:stretch/>
        </p:blipFill>
        <p:spPr bwMode="auto">
          <a:xfrm>
            <a:off x="6096010" y="10"/>
            <a:ext cx="6095999" cy="6857990"/>
          </a:xfrm>
          <a:custGeom>
            <a:avLst/>
            <a:gdLst/>
            <a:ahLst/>
            <a:cxnLst/>
            <a:rect l="l" t="t" r="r" b="b"/>
            <a:pathLst>
              <a:path w="6095999" h="6858000">
                <a:moveTo>
                  <a:pt x="0" y="0"/>
                </a:moveTo>
                <a:lnTo>
                  <a:pt x="6095999" y="0"/>
                </a:lnTo>
                <a:lnTo>
                  <a:pt x="6095999" y="6858000"/>
                </a:lnTo>
                <a:lnTo>
                  <a:pt x="0" y="6858000"/>
                </a:lnTo>
                <a:lnTo>
                  <a:pt x="0" y="6857999"/>
                </a:lnTo>
                <a:lnTo>
                  <a:pt x="4220980" y="6857999"/>
                </a:lnTo>
                <a:lnTo>
                  <a:pt x="4213164" y="6851010"/>
                </a:lnTo>
                <a:cubicBezTo>
                  <a:pt x="4181666" y="6825777"/>
                  <a:pt x="4066661" y="6744343"/>
                  <a:pt x="4062999" y="6737842"/>
                </a:cubicBezTo>
                <a:cubicBezTo>
                  <a:pt x="4024279" y="6693220"/>
                  <a:pt x="4060463" y="6731339"/>
                  <a:pt x="3994350" y="6686435"/>
                </a:cubicBezTo>
                <a:cubicBezTo>
                  <a:pt x="3947033" y="6670674"/>
                  <a:pt x="3899856" y="6566625"/>
                  <a:pt x="3859426" y="6512643"/>
                </a:cubicBezTo>
                <a:cubicBezTo>
                  <a:pt x="3843619" y="6494605"/>
                  <a:pt x="3819111" y="6476220"/>
                  <a:pt x="3795266" y="6469055"/>
                </a:cubicBezTo>
                <a:cubicBezTo>
                  <a:pt x="3772240" y="6479507"/>
                  <a:pt x="3769424" y="6446115"/>
                  <a:pt x="3752228" y="6440526"/>
                </a:cubicBezTo>
                <a:cubicBezTo>
                  <a:pt x="3742060" y="6447641"/>
                  <a:pt x="3719048" y="6424775"/>
                  <a:pt x="3716355" y="6414007"/>
                </a:cubicBezTo>
                <a:cubicBezTo>
                  <a:pt x="3729286" y="6392352"/>
                  <a:pt x="3629924" y="6387100"/>
                  <a:pt x="3629916" y="6370687"/>
                </a:cubicBezTo>
                <a:cubicBezTo>
                  <a:pt x="3600280" y="6362353"/>
                  <a:pt x="3495200" y="6368444"/>
                  <a:pt x="3479034" y="6339494"/>
                </a:cubicBezTo>
                <a:cubicBezTo>
                  <a:pt x="3420435" y="6317314"/>
                  <a:pt x="3345614" y="6290932"/>
                  <a:pt x="3319627" y="6285893"/>
                </a:cubicBezTo>
                <a:cubicBezTo>
                  <a:pt x="3282294" y="6327705"/>
                  <a:pt x="3185936" y="6185255"/>
                  <a:pt x="3075494" y="6164273"/>
                </a:cubicBezTo>
                <a:cubicBezTo>
                  <a:pt x="3059427" y="6166243"/>
                  <a:pt x="3051440" y="6164859"/>
                  <a:pt x="3050019" y="6153683"/>
                </a:cubicBezTo>
                <a:cubicBezTo>
                  <a:pt x="3016030" y="6146243"/>
                  <a:pt x="2991340" y="6114870"/>
                  <a:pt x="2963636" y="6123708"/>
                </a:cubicBezTo>
                <a:cubicBezTo>
                  <a:pt x="2928425" y="6105855"/>
                  <a:pt x="2947049" y="6092097"/>
                  <a:pt x="2914912" y="6078439"/>
                </a:cubicBezTo>
                <a:lnTo>
                  <a:pt x="2770812" y="6041758"/>
                </a:lnTo>
                <a:cubicBezTo>
                  <a:pt x="2750466" y="6034724"/>
                  <a:pt x="2729222" y="6014032"/>
                  <a:pt x="2708585" y="6007728"/>
                </a:cubicBezTo>
                <a:lnTo>
                  <a:pt x="2687072" y="6003931"/>
                </a:lnTo>
                <a:lnTo>
                  <a:pt x="2674457" y="5991515"/>
                </a:lnTo>
                <a:cubicBezTo>
                  <a:pt x="2668773" y="5988707"/>
                  <a:pt x="2661696" y="5988167"/>
                  <a:pt x="2652298" y="5991525"/>
                </a:cubicBezTo>
                <a:cubicBezTo>
                  <a:pt x="2634345" y="5986939"/>
                  <a:pt x="2583809" y="5969299"/>
                  <a:pt x="2566743" y="5963996"/>
                </a:cubicBezTo>
                <a:lnTo>
                  <a:pt x="2549903" y="5959709"/>
                </a:lnTo>
                <a:lnTo>
                  <a:pt x="2542177" y="5951723"/>
                </a:lnTo>
                <a:cubicBezTo>
                  <a:pt x="2529898" y="5945994"/>
                  <a:pt x="2498812" y="5935402"/>
                  <a:pt x="2476225" y="5925338"/>
                </a:cubicBezTo>
                <a:cubicBezTo>
                  <a:pt x="2457810" y="5911056"/>
                  <a:pt x="2433846" y="5899348"/>
                  <a:pt x="2406656" y="5891344"/>
                </a:cubicBezTo>
                <a:cubicBezTo>
                  <a:pt x="2400991" y="5896275"/>
                  <a:pt x="2393612" y="5885783"/>
                  <a:pt x="2389160" y="5883030"/>
                </a:cubicBezTo>
                <a:cubicBezTo>
                  <a:pt x="2387458" y="5886701"/>
                  <a:pt x="2375233" y="5885881"/>
                  <a:pt x="2372540" y="5881920"/>
                </a:cubicBezTo>
                <a:cubicBezTo>
                  <a:pt x="2293168" y="5849488"/>
                  <a:pt x="2325743" y="5894734"/>
                  <a:pt x="2283811" y="5862541"/>
                </a:cubicBezTo>
                <a:cubicBezTo>
                  <a:pt x="2275730" y="5859531"/>
                  <a:pt x="2268484" y="5859925"/>
                  <a:pt x="2261759" y="5861764"/>
                </a:cubicBezTo>
                <a:lnTo>
                  <a:pt x="2219265" y="5849327"/>
                </a:lnTo>
                <a:cubicBezTo>
                  <a:pt x="2203078" y="5842651"/>
                  <a:pt x="2185672" y="5837119"/>
                  <a:pt x="2167456" y="5832891"/>
                </a:cubicBezTo>
                <a:cubicBezTo>
                  <a:pt x="2161387" y="5839963"/>
                  <a:pt x="2149583" y="5826532"/>
                  <a:pt x="2143288" y="5823218"/>
                </a:cubicBezTo>
                <a:cubicBezTo>
                  <a:pt x="2141966" y="5828274"/>
                  <a:pt x="2126227" y="5828196"/>
                  <a:pt x="2121889" y="5823116"/>
                </a:cubicBezTo>
                <a:cubicBezTo>
                  <a:pt x="2013448" y="5786297"/>
                  <a:pt x="2065303" y="5844161"/>
                  <a:pt x="2004548" y="5804552"/>
                </a:cubicBezTo>
                <a:cubicBezTo>
                  <a:pt x="1993575" y="5801194"/>
                  <a:pt x="1984449" y="5802325"/>
                  <a:pt x="1976317" y="5805346"/>
                </a:cubicBezTo>
                <a:lnTo>
                  <a:pt x="1960968" y="5813703"/>
                </a:lnTo>
                <a:lnTo>
                  <a:pt x="1951886" y="5808313"/>
                </a:lnTo>
                <a:cubicBezTo>
                  <a:pt x="1914205" y="5801767"/>
                  <a:pt x="1900427" y="5810657"/>
                  <a:pt x="1881129" y="5796205"/>
                </a:cubicBezTo>
                <a:cubicBezTo>
                  <a:pt x="1847467" y="5788576"/>
                  <a:pt x="1808824" y="5783942"/>
                  <a:pt x="1778393" y="5776687"/>
                </a:cubicBezTo>
                <a:cubicBezTo>
                  <a:pt x="1764338" y="5756704"/>
                  <a:pt x="1721542" y="5761928"/>
                  <a:pt x="1698544" y="5752677"/>
                </a:cubicBezTo>
                <a:cubicBezTo>
                  <a:pt x="1688689" y="5744367"/>
                  <a:pt x="1680710" y="5741898"/>
                  <a:pt x="1667763" y="5746936"/>
                </a:cubicBezTo>
                <a:cubicBezTo>
                  <a:pt x="1622782" y="5706970"/>
                  <a:pt x="1636232" y="5740258"/>
                  <a:pt x="1589890" y="5720079"/>
                </a:cubicBezTo>
                <a:cubicBezTo>
                  <a:pt x="1550522" y="5700408"/>
                  <a:pt x="1504390" y="5684235"/>
                  <a:pt x="1470745" y="5647268"/>
                </a:cubicBezTo>
                <a:cubicBezTo>
                  <a:pt x="1465307" y="5637473"/>
                  <a:pt x="1447590" y="5631171"/>
                  <a:pt x="1431171" y="5633192"/>
                </a:cubicBezTo>
                <a:cubicBezTo>
                  <a:pt x="1428344" y="5633540"/>
                  <a:pt x="1425665" y="5634127"/>
                  <a:pt x="1423215" y="5634934"/>
                </a:cubicBezTo>
                <a:cubicBezTo>
                  <a:pt x="1404063" y="5609561"/>
                  <a:pt x="1384477" y="5616951"/>
                  <a:pt x="1377158" y="5600720"/>
                </a:cubicBezTo>
                <a:cubicBezTo>
                  <a:pt x="1337416" y="5587406"/>
                  <a:pt x="1299119" y="5594952"/>
                  <a:pt x="1292001" y="5580595"/>
                </a:cubicBezTo>
                <a:cubicBezTo>
                  <a:pt x="1270404" y="5577445"/>
                  <a:pt x="1236263" y="5586393"/>
                  <a:pt x="1224877" y="5570207"/>
                </a:cubicBezTo>
                <a:cubicBezTo>
                  <a:pt x="1218892" y="5580643"/>
                  <a:pt x="1203320" y="5557444"/>
                  <a:pt x="1188481" y="5562311"/>
                </a:cubicBezTo>
                <a:cubicBezTo>
                  <a:pt x="1177571" y="5566931"/>
                  <a:pt x="1170302" y="5560971"/>
                  <a:pt x="1160620" y="5558862"/>
                </a:cubicBezTo>
                <a:cubicBezTo>
                  <a:pt x="1146504" y="5561577"/>
                  <a:pt x="1106544" y="5545833"/>
                  <a:pt x="1097113" y="5537725"/>
                </a:cubicBezTo>
                <a:cubicBezTo>
                  <a:pt x="1076260" y="5511528"/>
                  <a:pt x="1012618" y="5517876"/>
                  <a:pt x="994944" y="5497522"/>
                </a:cubicBezTo>
                <a:cubicBezTo>
                  <a:pt x="987638" y="5493756"/>
                  <a:pt x="980141" y="5491480"/>
                  <a:pt x="972567" y="5490138"/>
                </a:cubicBezTo>
                <a:lnTo>
                  <a:pt x="927036" y="5488921"/>
                </a:lnTo>
                <a:lnTo>
                  <a:pt x="905198" y="5488488"/>
                </a:lnTo>
                <a:cubicBezTo>
                  <a:pt x="920127" y="5466532"/>
                  <a:pt x="847550" y="5479119"/>
                  <a:pt x="871473" y="5463326"/>
                </a:cubicBezTo>
                <a:cubicBezTo>
                  <a:pt x="835241" y="5455796"/>
                  <a:pt x="824844" y="5441869"/>
                  <a:pt x="787335" y="5431076"/>
                </a:cubicBezTo>
                <a:lnTo>
                  <a:pt x="646418" y="5398569"/>
                </a:lnTo>
                <a:cubicBezTo>
                  <a:pt x="594533" y="5378172"/>
                  <a:pt x="569175" y="5376706"/>
                  <a:pt x="522316" y="5365133"/>
                </a:cubicBezTo>
                <a:cubicBezTo>
                  <a:pt x="485699" y="5316148"/>
                  <a:pt x="451396" y="5327743"/>
                  <a:pt x="425051" y="5295085"/>
                </a:cubicBezTo>
                <a:cubicBezTo>
                  <a:pt x="373115" y="5280721"/>
                  <a:pt x="376598" y="5265782"/>
                  <a:pt x="318461" y="5265657"/>
                </a:cubicBezTo>
                <a:lnTo>
                  <a:pt x="266536" y="5232252"/>
                </a:lnTo>
                <a:cubicBezTo>
                  <a:pt x="254867" y="5225616"/>
                  <a:pt x="251642" y="5227516"/>
                  <a:pt x="248444" y="5225838"/>
                </a:cubicBezTo>
                <a:lnTo>
                  <a:pt x="247345" y="5222181"/>
                </a:lnTo>
                <a:lnTo>
                  <a:pt x="237345" y="5217023"/>
                </a:lnTo>
                <a:lnTo>
                  <a:pt x="219603" y="5204977"/>
                </a:lnTo>
                <a:lnTo>
                  <a:pt x="214443" y="5204489"/>
                </a:lnTo>
                <a:lnTo>
                  <a:pt x="184816" y="5189073"/>
                </a:lnTo>
                <a:lnTo>
                  <a:pt x="183534" y="5189699"/>
                </a:lnTo>
                <a:cubicBezTo>
                  <a:pt x="179981" y="5190754"/>
                  <a:pt x="176085" y="5190869"/>
                  <a:pt x="171363" y="5189023"/>
                </a:cubicBezTo>
                <a:cubicBezTo>
                  <a:pt x="165797" y="5204157"/>
                  <a:pt x="163531" y="5192594"/>
                  <a:pt x="150096" y="5185813"/>
                </a:cubicBezTo>
                <a:lnTo>
                  <a:pt x="59253" y="5172817"/>
                </a:lnTo>
                <a:lnTo>
                  <a:pt x="52526" y="5170052"/>
                </a:lnTo>
                <a:lnTo>
                  <a:pt x="52188" y="5170183"/>
                </a:lnTo>
                <a:cubicBezTo>
                  <a:pt x="50293" y="5169980"/>
                  <a:pt x="47917" y="5169219"/>
                  <a:pt x="44687" y="5167637"/>
                </a:cubicBezTo>
                <a:lnTo>
                  <a:pt x="40261" y="5165012"/>
                </a:lnTo>
                <a:lnTo>
                  <a:pt x="27209" y="5159648"/>
                </a:lnTo>
                <a:lnTo>
                  <a:pt x="21368" y="5159036"/>
                </a:lnTo>
                <a:lnTo>
                  <a:pt x="0" y="5158850"/>
                </a:lnTo>
                <a:close/>
              </a:path>
            </a:pathLst>
          </a:custGeom>
          <a:noFill/>
          <a:extLst>
            <a:ext uri="{909E8E84-426E-40DD-AFC4-6F175D3DCCD1}">
              <a14:hiddenFill xmlns:a14="http://schemas.microsoft.com/office/drawing/2010/main">
                <a:solidFill>
                  <a:srgbClr val="FFFFFF"/>
                </a:solidFill>
              </a14:hiddenFill>
            </a:ext>
          </a:extLst>
        </p:spPr>
      </p:pic>
      <p:sp>
        <p:nvSpPr>
          <p:cNvPr id="2" name="Заголовок 1">
            <a:extLst>
              <a:ext uri="{FF2B5EF4-FFF2-40B4-BE49-F238E27FC236}">
                <a16:creationId xmlns:a16="http://schemas.microsoft.com/office/drawing/2014/main" id="{102BDB41-1D4E-414F-A423-E5D31DC706CE}"/>
              </a:ext>
            </a:extLst>
          </p:cNvPr>
          <p:cNvSpPr>
            <a:spLocks noGrp="1"/>
          </p:cNvSpPr>
          <p:nvPr>
            <p:ph type="title"/>
          </p:nvPr>
        </p:nvSpPr>
        <p:spPr>
          <a:xfrm>
            <a:off x="599818" y="5234320"/>
            <a:ext cx="6931319" cy="752217"/>
          </a:xfrm>
        </p:spPr>
        <p:txBody>
          <a:bodyPr vert="horz" lIns="91440" tIns="45720" rIns="91440" bIns="45720" rtlCol="0" anchor="b">
            <a:normAutofit/>
          </a:bodyPr>
          <a:lstStyle/>
          <a:p>
            <a:r>
              <a:rPr lang="en-US" sz="3600" kern="1200">
                <a:solidFill>
                  <a:schemeClr val="tx1">
                    <a:lumMod val="85000"/>
                    <a:lumOff val="15000"/>
                  </a:schemeClr>
                </a:solidFill>
                <a:latin typeface="+mj-lt"/>
                <a:ea typeface="+mj-ea"/>
                <a:cs typeface="+mj-cs"/>
              </a:rPr>
              <a:t>Реализация подключения</a:t>
            </a:r>
          </a:p>
        </p:txBody>
      </p:sp>
      <p:sp>
        <p:nvSpPr>
          <p:cNvPr id="1034" name="Content Placeholder 1029">
            <a:extLst>
              <a:ext uri="{FF2B5EF4-FFF2-40B4-BE49-F238E27FC236}">
                <a16:creationId xmlns:a16="http://schemas.microsoft.com/office/drawing/2014/main" id="{3B1D62EF-591F-4220-B7DA-D7442856570A}"/>
              </a:ext>
            </a:extLst>
          </p:cNvPr>
          <p:cNvSpPr>
            <a:spLocks noGrp="1"/>
          </p:cNvSpPr>
          <p:nvPr>
            <p:ph idx="1"/>
          </p:nvPr>
        </p:nvSpPr>
        <p:spPr>
          <a:xfrm>
            <a:off x="599819" y="6059086"/>
            <a:ext cx="6931319" cy="349725"/>
          </a:xfrm>
        </p:spPr>
        <p:txBody>
          <a:bodyPr vert="horz" lIns="91440" tIns="45720" rIns="91440" bIns="45720" rtlCol="0" anchor="t">
            <a:normAutofit/>
          </a:bodyPr>
          <a:lstStyle/>
          <a:p>
            <a:pPr marL="0" indent="0">
              <a:buNone/>
            </a:pPr>
            <a:r>
              <a:rPr lang="en-US" sz="1600" kern="1200">
                <a:solidFill>
                  <a:schemeClr val="tx1">
                    <a:lumMod val="85000"/>
                    <a:lumOff val="15000"/>
                  </a:schemeClr>
                </a:solidFill>
                <a:latin typeface="+mn-lt"/>
                <a:ea typeface="+mn-ea"/>
                <a:cs typeface="+mn-cs"/>
              </a:rPr>
              <a:t>Подключение реализовано и помощью сокетов и протокола связи TCP/IP</a:t>
            </a:r>
          </a:p>
        </p:txBody>
      </p:sp>
      <p:pic>
        <p:nvPicPr>
          <p:cNvPr id="5" name="Рисунок 4" descr="Изображение выглядит как текст&#10;&#10;Автоматически созданное описание">
            <a:extLst>
              <a:ext uri="{FF2B5EF4-FFF2-40B4-BE49-F238E27FC236}">
                <a16:creationId xmlns:a16="http://schemas.microsoft.com/office/drawing/2014/main" id="{4AABB12B-4015-45E4-B7D6-64F49C999686}"/>
              </a:ext>
            </a:extLst>
          </p:cNvPr>
          <p:cNvPicPr>
            <a:picLocks noChangeAspect="1"/>
          </p:cNvPicPr>
          <p:nvPr/>
        </p:nvPicPr>
        <p:blipFill rotWithShape="1">
          <a:blip r:embed="rId3"/>
          <a:srcRect r="1" b="2202"/>
          <a:stretch/>
        </p:blipFill>
        <p:spPr>
          <a:xfrm>
            <a:off x="-5388" y="10"/>
            <a:ext cx="6169518" cy="5158840"/>
          </a:xfrm>
          <a:custGeom>
            <a:avLst/>
            <a:gdLst/>
            <a:ahLst/>
            <a:cxnLst/>
            <a:rect l="l" t="t" r="r" b="b"/>
            <a:pathLst>
              <a:path w="6096000" h="5158850">
                <a:moveTo>
                  <a:pt x="0" y="0"/>
                </a:moveTo>
                <a:lnTo>
                  <a:pt x="6096000" y="0"/>
                </a:lnTo>
                <a:lnTo>
                  <a:pt x="6096000" y="5158850"/>
                </a:lnTo>
                <a:lnTo>
                  <a:pt x="5957305" y="5157644"/>
                </a:lnTo>
                <a:cubicBezTo>
                  <a:pt x="5920540" y="5151975"/>
                  <a:pt x="5887096" y="5153588"/>
                  <a:pt x="5857259" y="5143603"/>
                </a:cubicBezTo>
                <a:cubicBezTo>
                  <a:pt x="5843335" y="5146861"/>
                  <a:pt x="5830921" y="5147051"/>
                  <a:pt x="5821375" y="5137142"/>
                </a:cubicBezTo>
                <a:cubicBezTo>
                  <a:pt x="5786501" y="5134144"/>
                  <a:pt x="5775399" y="5144200"/>
                  <a:pt x="5755916" y="5131695"/>
                </a:cubicBezTo>
                <a:cubicBezTo>
                  <a:pt x="5732132" y="5146996"/>
                  <a:pt x="5732735" y="5139753"/>
                  <a:pt x="5725007" y="5132964"/>
                </a:cubicBezTo>
                <a:lnTo>
                  <a:pt x="5723810" y="5132374"/>
                </a:lnTo>
                <a:lnTo>
                  <a:pt x="5720531" y="5134578"/>
                </a:lnTo>
                <a:lnTo>
                  <a:pt x="5714795" y="5134902"/>
                </a:lnTo>
                <a:lnTo>
                  <a:pt x="5700142" y="5131655"/>
                </a:lnTo>
                <a:lnTo>
                  <a:pt x="5694799" y="5129754"/>
                </a:lnTo>
                <a:cubicBezTo>
                  <a:pt x="5691058" y="5128696"/>
                  <a:pt x="5688491" y="5128320"/>
                  <a:pt x="5686627" y="5128420"/>
                </a:cubicBezTo>
                <a:lnTo>
                  <a:pt x="5686371" y="5128603"/>
                </a:lnTo>
                <a:lnTo>
                  <a:pt x="5678819" y="5126929"/>
                </a:lnTo>
                <a:cubicBezTo>
                  <a:pt x="5666199" y="5123608"/>
                  <a:pt x="5654035" y="5119908"/>
                  <a:pt x="5642547" y="5116000"/>
                </a:cubicBezTo>
                <a:cubicBezTo>
                  <a:pt x="5629445" y="5126457"/>
                  <a:pt x="5588783" y="5104807"/>
                  <a:pt x="5587979" y="5128480"/>
                </a:cubicBezTo>
                <a:cubicBezTo>
                  <a:pt x="5572317" y="5123886"/>
                  <a:pt x="5564904" y="5112774"/>
                  <a:pt x="5566635" y="5128675"/>
                </a:cubicBezTo>
                <a:cubicBezTo>
                  <a:pt x="5561375" y="5127594"/>
                  <a:pt x="5557787" y="5128327"/>
                  <a:pt x="5554953" y="5129937"/>
                </a:cubicBezTo>
                <a:lnTo>
                  <a:pt x="5554039" y="5130763"/>
                </a:lnTo>
                <a:lnTo>
                  <a:pt x="5514254" y="5120517"/>
                </a:lnTo>
                <a:lnTo>
                  <a:pt x="5492156" y="5111382"/>
                </a:lnTo>
                <a:lnTo>
                  <a:pt x="5480446" y="5107855"/>
                </a:lnTo>
                <a:lnTo>
                  <a:pt x="5477744" y="5104402"/>
                </a:lnTo>
                <a:cubicBezTo>
                  <a:pt x="5474490" y="5102038"/>
                  <a:pt x="5469391" y="5100405"/>
                  <a:pt x="5460150" y="5100442"/>
                </a:cubicBezTo>
                <a:lnTo>
                  <a:pt x="5457901" y="5100914"/>
                </a:lnTo>
                <a:lnTo>
                  <a:pt x="5444243" y="5094201"/>
                </a:lnTo>
                <a:cubicBezTo>
                  <a:pt x="5439994" y="5091441"/>
                  <a:pt x="5436419" y="5088231"/>
                  <a:pt x="5433825" y="5084410"/>
                </a:cubicBezTo>
                <a:cubicBezTo>
                  <a:pt x="5379443" y="5093528"/>
                  <a:pt x="5336110" y="5069767"/>
                  <a:pt x="5280996" y="5063773"/>
                </a:cubicBezTo>
                <a:cubicBezTo>
                  <a:pt x="5250806" y="5055129"/>
                  <a:pt x="5168599" y="5059471"/>
                  <a:pt x="5161582" y="5030966"/>
                </a:cubicBezTo>
                <a:cubicBezTo>
                  <a:pt x="5121870" y="5022662"/>
                  <a:pt x="5095637" y="5020496"/>
                  <a:pt x="5042717" y="5013952"/>
                </a:cubicBezTo>
                <a:cubicBezTo>
                  <a:pt x="4991136" y="4983679"/>
                  <a:pt x="4902283" y="4990567"/>
                  <a:pt x="4840514" y="4970468"/>
                </a:cubicBezTo>
                <a:cubicBezTo>
                  <a:pt x="4799904" y="4987615"/>
                  <a:pt x="4824087" y="4969531"/>
                  <a:pt x="4786778" y="4967817"/>
                </a:cubicBezTo>
                <a:cubicBezTo>
                  <a:pt x="4801901" y="4948343"/>
                  <a:pt x="4739845" y="4972374"/>
                  <a:pt x="4743741" y="4948216"/>
                </a:cubicBezTo>
                <a:cubicBezTo>
                  <a:pt x="4736829" y="4948670"/>
                  <a:pt x="4730010" y="4949869"/>
                  <a:pt x="4723136" y="4951257"/>
                </a:cubicBezTo>
                <a:lnTo>
                  <a:pt x="4719535" y="4951970"/>
                </a:lnTo>
                <a:lnTo>
                  <a:pt x="4706143" y="4950704"/>
                </a:lnTo>
                <a:lnTo>
                  <a:pt x="4701098" y="4955500"/>
                </a:lnTo>
                <a:lnTo>
                  <a:pt x="4680034" y="4957289"/>
                </a:lnTo>
                <a:cubicBezTo>
                  <a:pt x="4672339" y="4957161"/>
                  <a:pt x="4664292" y="4956094"/>
                  <a:pt x="4655741" y="4953520"/>
                </a:cubicBezTo>
                <a:cubicBezTo>
                  <a:pt x="4636359" y="4940479"/>
                  <a:pt x="4599701" y="4946454"/>
                  <a:pt x="4569298" y="4940691"/>
                </a:cubicBezTo>
                <a:lnTo>
                  <a:pt x="4555978" y="4935439"/>
                </a:lnTo>
                <a:lnTo>
                  <a:pt x="4508950" y="4932725"/>
                </a:lnTo>
                <a:cubicBezTo>
                  <a:pt x="4495669" y="4931511"/>
                  <a:pt x="4482007" y="4929765"/>
                  <a:pt x="4467838" y="4927057"/>
                </a:cubicBezTo>
                <a:lnTo>
                  <a:pt x="4441949" y="4920349"/>
                </a:lnTo>
                <a:lnTo>
                  <a:pt x="4394719" y="4912853"/>
                </a:lnTo>
                <a:lnTo>
                  <a:pt x="4356810" y="4916186"/>
                </a:lnTo>
                <a:lnTo>
                  <a:pt x="4222145" y="4920166"/>
                </a:lnTo>
                <a:cubicBezTo>
                  <a:pt x="4202488" y="4924963"/>
                  <a:pt x="4184742" y="4944595"/>
                  <a:pt x="4160481" y="4934555"/>
                </a:cubicBezTo>
                <a:cubicBezTo>
                  <a:pt x="4165854" y="4945670"/>
                  <a:pt x="4131661" y="4931019"/>
                  <a:pt x="4124879" y="4940397"/>
                </a:cubicBezTo>
                <a:cubicBezTo>
                  <a:pt x="4120895" y="4948198"/>
                  <a:pt x="4109593" y="4945570"/>
                  <a:pt x="4100114" y="4947117"/>
                </a:cubicBezTo>
                <a:cubicBezTo>
                  <a:pt x="4091835" y="4954382"/>
                  <a:pt x="4045978" y="4954676"/>
                  <a:pt x="4030957" y="4950944"/>
                </a:cubicBezTo>
                <a:cubicBezTo>
                  <a:pt x="3989825" y="4935537"/>
                  <a:pt x="3946860" y="4963196"/>
                  <a:pt x="3913764" y="4951738"/>
                </a:cubicBezTo>
                <a:cubicBezTo>
                  <a:pt x="3904534" y="4951024"/>
                  <a:pt x="3896577" y="4951663"/>
                  <a:pt x="3889457" y="4953140"/>
                </a:cubicBezTo>
                <a:lnTo>
                  <a:pt x="3871115" y="4959252"/>
                </a:lnTo>
                <a:lnTo>
                  <a:pt x="3869086" y="4964946"/>
                </a:lnTo>
                <a:lnTo>
                  <a:pt x="3856124" y="4966504"/>
                </a:lnTo>
                <a:lnTo>
                  <a:pt x="3835967" y="4975175"/>
                </a:lnTo>
                <a:cubicBezTo>
                  <a:pt x="3826465" y="4950975"/>
                  <a:pt x="3782586" y="4987146"/>
                  <a:pt x="3785910" y="4965148"/>
                </a:cubicBezTo>
                <a:cubicBezTo>
                  <a:pt x="3750785" y="4971249"/>
                  <a:pt x="3699033" y="4952693"/>
                  <a:pt x="3671085" y="4977741"/>
                </a:cubicBezTo>
                <a:cubicBezTo>
                  <a:pt x="3621255" y="4982620"/>
                  <a:pt x="3562637" y="4994206"/>
                  <a:pt x="3486928" y="4994420"/>
                </a:cubicBezTo>
                <a:cubicBezTo>
                  <a:pt x="3446030" y="4994640"/>
                  <a:pt x="3343460" y="4976299"/>
                  <a:pt x="3280956" y="4975036"/>
                </a:cubicBezTo>
                <a:cubicBezTo>
                  <a:pt x="3227193" y="4980695"/>
                  <a:pt x="3256481" y="4973778"/>
                  <a:pt x="3211563" y="4993919"/>
                </a:cubicBezTo>
                <a:cubicBezTo>
                  <a:pt x="3207119" y="4990757"/>
                  <a:pt x="3170070" y="4988394"/>
                  <a:pt x="3164681" y="4986606"/>
                </a:cubicBezTo>
                <a:lnTo>
                  <a:pt x="3127171" y="4979411"/>
                </a:lnTo>
                <a:lnTo>
                  <a:pt x="3096889" y="4976795"/>
                </a:lnTo>
                <a:cubicBezTo>
                  <a:pt x="3088441" y="4978753"/>
                  <a:pt x="3082883" y="4978233"/>
                  <a:pt x="3078620" y="4976620"/>
                </a:cubicBezTo>
                <a:lnTo>
                  <a:pt x="3074275" y="4973840"/>
                </a:lnTo>
                <a:lnTo>
                  <a:pt x="3036436" y="4968613"/>
                </a:lnTo>
                <a:lnTo>
                  <a:pt x="3031995" y="4969990"/>
                </a:lnTo>
                <a:lnTo>
                  <a:pt x="2994028" y="4967956"/>
                </a:lnTo>
                <a:cubicBezTo>
                  <a:pt x="2992299" y="4970105"/>
                  <a:pt x="2989407" y="4971561"/>
                  <a:pt x="2984001" y="4971609"/>
                </a:cubicBezTo>
                <a:cubicBezTo>
                  <a:pt x="2994191" y="4986644"/>
                  <a:pt x="2981386" y="4977427"/>
                  <a:pt x="2964542" y="4976237"/>
                </a:cubicBezTo>
                <a:cubicBezTo>
                  <a:pt x="2976613" y="4999323"/>
                  <a:pt x="2927627" y="4986817"/>
                  <a:pt x="2921274" y="4999668"/>
                </a:cubicBezTo>
                <a:cubicBezTo>
                  <a:pt x="2908629" y="4998274"/>
                  <a:pt x="2895476" y="4997220"/>
                  <a:pt x="2882111" y="4996632"/>
                </a:cubicBezTo>
                <a:lnTo>
                  <a:pt x="2874282" y="4996582"/>
                </a:lnTo>
                <a:cubicBezTo>
                  <a:pt x="2874237" y="4996658"/>
                  <a:pt x="2874193" y="4996735"/>
                  <a:pt x="2874147" y="4996812"/>
                </a:cubicBezTo>
                <a:cubicBezTo>
                  <a:pt x="2872492" y="4997296"/>
                  <a:pt x="2869935" y="4997466"/>
                  <a:pt x="2865932" y="4997221"/>
                </a:cubicBezTo>
                <a:lnTo>
                  <a:pt x="2860008" y="4996489"/>
                </a:lnTo>
                <a:lnTo>
                  <a:pt x="2844819" y="4996392"/>
                </a:lnTo>
                <a:lnTo>
                  <a:pt x="2839735" y="4997900"/>
                </a:lnTo>
                <a:lnTo>
                  <a:pt x="2837922" y="5000718"/>
                </a:lnTo>
                <a:lnTo>
                  <a:pt x="2836507" y="5000394"/>
                </a:lnTo>
                <a:cubicBezTo>
                  <a:pt x="2825749" y="4995427"/>
                  <a:pt x="2822382" y="4988291"/>
                  <a:pt x="2808859" y="5008050"/>
                </a:cubicBezTo>
                <a:cubicBezTo>
                  <a:pt x="2784233" y="4999995"/>
                  <a:pt x="2779499" y="5012041"/>
                  <a:pt x="2745907" y="5016391"/>
                </a:cubicBezTo>
                <a:cubicBezTo>
                  <a:pt x="2731796" y="5008784"/>
                  <a:pt x="2720518" y="5011549"/>
                  <a:pt x="2709519" y="5017601"/>
                </a:cubicBezTo>
                <a:cubicBezTo>
                  <a:pt x="2676766" y="5014138"/>
                  <a:pt x="2646981" y="5022656"/>
                  <a:pt x="2610212" y="5024813"/>
                </a:cubicBezTo>
                <a:cubicBezTo>
                  <a:pt x="2570359" y="5014992"/>
                  <a:pt x="2550109" y="5032793"/>
                  <a:pt x="2510814" y="5035020"/>
                </a:cubicBezTo>
                <a:cubicBezTo>
                  <a:pt x="2476639" y="5017991"/>
                  <a:pt x="2482834" y="5049980"/>
                  <a:pt x="2462736" y="5056754"/>
                </a:cubicBezTo>
                <a:lnTo>
                  <a:pt x="2457050" y="5057379"/>
                </a:lnTo>
                <a:lnTo>
                  <a:pt x="2442184" y="5054901"/>
                </a:lnTo>
                <a:lnTo>
                  <a:pt x="2436703" y="5053277"/>
                </a:lnTo>
                <a:cubicBezTo>
                  <a:pt x="2432888" y="5052418"/>
                  <a:pt x="2430299" y="5052175"/>
                  <a:pt x="2428451" y="5052373"/>
                </a:cubicBezTo>
                <a:lnTo>
                  <a:pt x="2420551" y="5051292"/>
                </a:lnTo>
                <a:cubicBezTo>
                  <a:pt x="2407700" y="5048633"/>
                  <a:pt x="2395274" y="5045570"/>
                  <a:pt x="2383501" y="5042264"/>
                </a:cubicBezTo>
                <a:cubicBezTo>
                  <a:pt x="2362992" y="5043848"/>
                  <a:pt x="2317884" y="5059023"/>
                  <a:pt x="2297493" y="5060796"/>
                </a:cubicBezTo>
                <a:lnTo>
                  <a:pt x="2261156" y="5052905"/>
                </a:lnTo>
                <a:lnTo>
                  <a:pt x="2200581" y="5036274"/>
                </a:lnTo>
                <a:lnTo>
                  <a:pt x="2198380" y="5036861"/>
                </a:lnTo>
                <a:lnTo>
                  <a:pt x="2116066" y="5030866"/>
                </a:lnTo>
                <a:cubicBezTo>
                  <a:pt x="2111600" y="5028328"/>
                  <a:pt x="2059664" y="5017338"/>
                  <a:pt x="2056754" y="5013653"/>
                </a:cubicBezTo>
                <a:cubicBezTo>
                  <a:pt x="2003393" y="5025622"/>
                  <a:pt x="1998298" y="5020073"/>
                  <a:pt x="1942916" y="5016969"/>
                </a:cubicBezTo>
                <a:cubicBezTo>
                  <a:pt x="1882138" y="5005950"/>
                  <a:pt x="1836966" y="4987831"/>
                  <a:pt x="1796717" y="4981610"/>
                </a:cubicBezTo>
                <a:cubicBezTo>
                  <a:pt x="1724075" y="4970499"/>
                  <a:pt x="1636218" y="4947449"/>
                  <a:pt x="1583222" y="4942334"/>
                </a:cubicBezTo>
                <a:cubicBezTo>
                  <a:pt x="1544265" y="4961611"/>
                  <a:pt x="1556109" y="4938719"/>
                  <a:pt x="1518821" y="4938963"/>
                </a:cubicBezTo>
                <a:cubicBezTo>
                  <a:pt x="1497291" y="4936197"/>
                  <a:pt x="1483221" y="4927794"/>
                  <a:pt x="1471837" y="4925740"/>
                </a:cubicBezTo>
                <a:lnTo>
                  <a:pt x="1450515" y="4926642"/>
                </a:lnTo>
                <a:lnTo>
                  <a:pt x="1437078" y="4926078"/>
                </a:lnTo>
                <a:lnTo>
                  <a:pt x="1432462" y="4931139"/>
                </a:lnTo>
                <a:lnTo>
                  <a:pt x="1411645" y="4934032"/>
                </a:lnTo>
                <a:cubicBezTo>
                  <a:pt x="1384856" y="4931153"/>
                  <a:pt x="1306656" y="4918434"/>
                  <a:pt x="1271729" y="4913863"/>
                </a:cubicBezTo>
                <a:cubicBezTo>
                  <a:pt x="1258697" y="4907976"/>
                  <a:pt x="1213546" y="4901042"/>
                  <a:pt x="1202076" y="4906608"/>
                </a:cubicBezTo>
                <a:cubicBezTo>
                  <a:pt x="1192059" y="4906580"/>
                  <a:pt x="1182171" y="4902320"/>
                  <a:pt x="1174670" y="4909064"/>
                </a:cubicBezTo>
                <a:cubicBezTo>
                  <a:pt x="1163701" y="4916862"/>
                  <a:pt x="1136874" y="4897641"/>
                  <a:pt x="1137035" y="4908989"/>
                </a:cubicBezTo>
                <a:cubicBezTo>
                  <a:pt x="1117838" y="4895687"/>
                  <a:pt x="1091386" y="4911450"/>
                  <a:pt x="1069882" y="4912892"/>
                </a:cubicBezTo>
                <a:cubicBezTo>
                  <a:pt x="1055589" y="4900472"/>
                  <a:pt x="1024570" y="4915744"/>
                  <a:pt x="980935" y="4911119"/>
                </a:cubicBezTo>
                <a:cubicBezTo>
                  <a:pt x="947614" y="4906556"/>
                  <a:pt x="913224" y="4897403"/>
                  <a:pt x="869960" y="4885518"/>
                </a:cubicBezTo>
                <a:cubicBezTo>
                  <a:pt x="819114" y="4856727"/>
                  <a:pt x="768074" y="4850663"/>
                  <a:pt x="721345" y="4839806"/>
                </a:cubicBezTo>
                <a:cubicBezTo>
                  <a:pt x="667944" y="4829906"/>
                  <a:pt x="698286" y="4859338"/>
                  <a:pt x="635428" y="4830000"/>
                </a:cubicBezTo>
                <a:cubicBezTo>
                  <a:pt x="626286" y="4837571"/>
                  <a:pt x="617638" y="4836842"/>
                  <a:pt x="604106" y="4830842"/>
                </a:cubicBezTo>
                <a:cubicBezTo>
                  <a:pt x="583276" y="4833091"/>
                  <a:pt x="539859" y="4845979"/>
                  <a:pt x="510451" y="4843485"/>
                </a:cubicBezTo>
                <a:cubicBezTo>
                  <a:pt x="489781" y="4840800"/>
                  <a:pt x="443867" y="4818678"/>
                  <a:pt x="427656" y="4815877"/>
                </a:cubicBezTo>
                <a:cubicBezTo>
                  <a:pt x="424088" y="4817297"/>
                  <a:pt x="419580" y="4820561"/>
                  <a:pt x="413184" y="4826676"/>
                </a:cubicBezTo>
                <a:cubicBezTo>
                  <a:pt x="387673" y="4816699"/>
                  <a:pt x="379855" y="4828170"/>
                  <a:pt x="341772" y="4829671"/>
                </a:cubicBezTo>
                <a:cubicBezTo>
                  <a:pt x="327795" y="4821005"/>
                  <a:pt x="314729" y="4822794"/>
                  <a:pt x="301266" y="4827842"/>
                </a:cubicBezTo>
                <a:cubicBezTo>
                  <a:pt x="265781" y="4821714"/>
                  <a:pt x="231017" y="4827635"/>
                  <a:pt x="189886" y="4826710"/>
                </a:cubicBezTo>
                <a:cubicBezTo>
                  <a:pt x="147910" y="4813727"/>
                  <a:pt x="121702" y="4829584"/>
                  <a:pt x="77762" y="4828518"/>
                </a:cubicBezTo>
                <a:cubicBezTo>
                  <a:pt x="38733" y="4806108"/>
                  <a:pt x="44308" y="4851138"/>
                  <a:pt x="8164" y="4846203"/>
                </a:cubicBezTo>
                <a:lnTo>
                  <a:pt x="0" y="4843648"/>
                </a:lnTo>
                <a:lnTo>
                  <a:pt x="0" y="4080681"/>
                </a:lnTo>
                <a:close/>
              </a:path>
            </a:pathLst>
          </a:custGeom>
        </p:spPr>
      </p:pic>
    </p:spTree>
    <p:extLst>
      <p:ext uri="{BB962C8B-B14F-4D97-AF65-F5344CB8AC3E}">
        <p14:creationId xmlns:p14="http://schemas.microsoft.com/office/powerpoint/2010/main" val="296768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est Card background ID:125770 for High Resolution hd 1920x1200 computer">
            <a:extLst>
              <a:ext uri="{FF2B5EF4-FFF2-40B4-BE49-F238E27FC236}">
                <a16:creationId xmlns:a16="http://schemas.microsoft.com/office/drawing/2014/main" id="{A4E15AA4-1700-4549-BD05-5B4EC8574E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a:extLst>
            <a:ext uri="{909E8E84-426E-40DD-AFC4-6F175D3DCCD1}">
              <a14:hiddenFill xmlns:a14="http://schemas.microsoft.com/office/drawing/2010/main">
                <a:solidFill>
                  <a:srgbClr val="FFFFFF"/>
                </a:solidFill>
              </a14:hiddenFill>
            </a:ext>
          </a:extLst>
        </p:spPr>
      </p:pic>
      <p:pic>
        <p:nvPicPr>
          <p:cNvPr id="5" name="Рисунок 4">
            <a:extLst>
              <a:ext uri="{FF2B5EF4-FFF2-40B4-BE49-F238E27FC236}">
                <a16:creationId xmlns:a16="http://schemas.microsoft.com/office/drawing/2014/main" id="{850910F8-606F-44A0-8EBD-0BA3C01B55F2}"/>
              </a:ext>
            </a:extLst>
          </p:cNvPr>
          <p:cNvPicPr>
            <a:picLocks noChangeAspect="1"/>
          </p:cNvPicPr>
          <p:nvPr/>
        </p:nvPicPr>
        <p:blipFill>
          <a:blip r:embed="rId3"/>
          <a:stretch>
            <a:fillRect/>
          </a:stretch>
        </p:blipFill>
        <p:spPr>
          <a:xfrm rot="21332241">
            <a:off x="1066697" y="3079386"/>
            <a:ext cx="5089044" cy="3586062"/>
          </a:xfrm>
          <a:prstGeom prst="rect">
            <a:avLst/>
          </a:prstGeom>
        </p:spPr>
      </p:pic>
      <p:pic>
        <p:nvPicPr>
          <p:cNvPr id="7" name="Рисунок 6">
            <a:extLst>
              <a:ext uri="{FF2B5EF4-FFF2-40B4-BE49-F238E27FC236}">
                <a16:creationId xmlns:a16="http://schemas.microsoft.com/office/drawing/2014/main" id="{E2414079-11A4-40DA-B689-A04208CD285F}"/>
              </a:ext>
            </a:extLst>
          </p:cNvPr>
          <p:cNvPicPr>
            <a:picLocks noChangeAspect="1"/>
          </p:cNvPicPr>
          <p:nvPr/>
        </p:nvPicPr>
        <p:blipFill>
          <a:blip r:embed="rId4"/>
          <a:stretch>
            <a:fillRect/>
          </a:stretch>
        </p:blipFill>
        <p:spPr>
          <a:xfrm rot="850370">
            <a:off x="6085609" y="2404605"/>
            <a:ext cx="5296930" cy="573610"/>
          </a:xfrm>
          <a:prstGeom prst="rect">
            <a:avLst/>
          </a:prstGeom>
        </p:spPr>
      </p:pic>
      <p:sp>
        <p:nvSpPr>
          <p:cNvPr id="8" name="TextBox 7">
            <a:extLst>
              <a:ext uri="{FF2B5EF4-FFF2-40B4-BE49-F238E27FC236}">
                <a16:creationId xmlns:a16="http://schemas.microsoft.com/office/drawing/2014/main" id="{7EEBBEF8-7FFA-432B-88ED-48731AD282FE}"/>
              </a:ext>
            </a:extLst>
          </p:cNvPr>
          <p:cNvSpPr txBox="1"/>
          <p:nvPr/>
        </p:nvSpPr>
        <p:spPr>
          <a:xfrm>
            <a:off x="0" y="-28368"/>
            <a:ext cx="9972730" cy="400110"/>
          </a:xfrm>
          <a:prstGeom prst="rect">
            <a:avLst/>
          </a:prstGeom>
          <a:noFill/>
        </p:spPr>
        <p:txBody>
          <a:bodyPr wrap="none" rtlCol="0">
            <a:spAutoFit/>
          </a:bodyPr>
          <a:lstStyle/>
          <a:p>
            <a:r>
              <a:rPr lang="ru-RU" sz="2000" dirty="0"/>
              <a:t>Программа должна повторять настоящую колоду. Это реализовано следующим образом</a:t>
            </a:r>
            <a:r>
              <a:rPr lang="en-US" sz="2000" dirty="0"/>
              <a:t>:</a:t>
            </a:r>
            <a:endParaRPr lang="ru-RU" sz="2000" dirty="0"/>
          </a:p>
        </p:txBody>
      </p:sp>
      <p:sp>
        <p:nvSpPr>
          <p:cNvPr id="10" name="TextBox 9">
            <a:extLst>
              <a:ext uri="{FF2B5EF4-FFF2-40B4-BE49-F238E27FC236}">
                <a16:creationId xmlns:a16="http://schemas.microsoft.com/office/drawing/2014/main" id="{FE8790E5-E2EB-4468-9D4A-D2E97B23F26B}"/>
              </a:ext>
            </a:extLst>
          </p:cNvPr>
          <p:cNvSpPr txBox="1"/>
          <p:nvPr/>
        </p:nvSpPr>
        <p:spPr>
          <a:xfrm>
            <a:off x="0" y="400110"/>
            <a:ext cx="7443387" cy="1477328"/>
          </a:xfrm>
          <a:prstGeom prst="rect">
            <a:avLst/>
          </a:prstGeom>
          <a:noFill/>
        </p:spPr>
        <p:txBody>
          <a:bodyPr wrap="square" rtlCol="0">
            <a:spAutoFit/>
          </a:bodyPr>
          <a:lstStyle/>
          <a:p>
            <a:pPr marL="285750" indent="-285750">
              <a:buFont typeface="Arial" panose="020B0604020202020204" pitchFamily="34" charset="0"/>
              <a:buChar char="•"/>
            </a:pPr>
            <a:r>
              <a:rPr lang="ru-RU" dirty="0"/>
              <a:t>С помощью вектора </a:t>
            </a:r>
            <a:r>
              <a:rPr lang="en-US" dirty="0" err="1"/>
              <a:t>possible_cards</a:t>
            </a:r>
            <a:r>
              <a:rPr lang="en-US" dirty="0"/>
              <a:t> </a:t>
            </a:r>
            <a:r>
              <a:rPr lang="ru-RU" dirty="0"/>
              <a:t>задаются возможные масти карт.</a:t>
            </a:r>
          </a:p>
          <a:p>
            <a:pPr marL="285750" indent="-285750">
              <a:buFont typeface="Arial" panose="020B0604020202020204" pitchFamily="34" charset="0"/>
              <a:buChar char="•"/>
            </a:pPr>
            <a:r>
              <a:rPr lang="en-US" dirty="0" err="1"/>
              <a:t>Max_one_card</a:t>
            </a:r>
            <a:r>
              <a:rPr lang="en-US" dirty="0"/>
              <a:t> </a:t>
            </a:r>
            <a:r>
              <a:rPr lang="ru-RU" dirty="0"/>
              <a:t>отвечает за количество каждой карты в колоде.</a:t>
            </a:r>
          </a:p>
          <a:p>
            <a:pPr marL="285750" indent="-285750">
              <a:buFont typeface="Arial" panose="020B0604020202020204" pitchFamily="34" charset="0"/>
              <a:buChar char="•"/>
            </a:pPr>
            <a:r>
              <a:rPr lang="ru-RU" dirty="0"/>
              <a:t>Функция </a:t>
            </a:r>
            <a:r>
              <a:rPr lang="en-US" dirty="0" err="1"/>
              <a:t>get_random_card</a:t>
            </a:r>
            <a:r>
              <a:rPr lang="en-US" dirty="0"/>
              <a:t> </a:t>
            </a:r>
            <a:r>
              <a:rPr lang="ru-RU" dirty="0"/>
              <a:t>возвращает карту из колоды, и, с помощью функции </a:t>
            </a:r>
            <a:r>
              <a:rPr lang="en-US" dirty="0"/>
              <a:t>erase </a:t>
            </a:r>
            <a:r>
              <a:rPr lang="ru-RU" dirty="0"/>
              <a:t>удаляет эту карту из вектора колоды.</a:t>
            </a:r>
          </a:p>
          <a:p>
            <a:pPr marL="285750" indent="-285750">
              <a:buFont typeface="Arial" panose="020B0604020202020204" pitchFamily="34" charset="0"/>
              <a:buChar char="•"/>
            </a:pPr>
            <a:r>
              <a:rPr lang="en-US" dirty="0" err="1"/>
              <a:t>Deck_refresh</a:t>
            </a:r>
            <a:r>
              <a:rPr lang="en-US" dirty="0"/>
              <a:t> </a:t>
            </a:r>
            <a:r>
              <a:rPr lang="ru-RU" dirty="0"/>
              <a:t>удаляет остаточные карты и заполняет колоду заново.</a:t>
            </a:r>
          </a:p>
        </p:txBody>
      </p:sp>
    </p:spTree>
    <p:extLst>
      <p:ext uri="{BB962C8B-B14F-4D97-AF65-F5344CB8AC3E}">
        <p14:creationId xmlns:p14="http://schemas.microsoft.com/office/powerpoint/2010/main" val="27639218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A9242779-617E-405F-9D0F-704619517544}"/>
              </a:ext>
            </a:extLst>
          </p:cNvPr>
          <p:cNvPicPr>
            <a:picLocks noChangeAspect="1"/>
          </p:cNvPicPr>
          <p:nvPr/>
        </p:nvPicPr>
        <p:blipFill>
          <a:blip r:embed="rId2"/>
          <a:stretch>
            <a:fillRect/>
          </a:stretch>
        </p:blipFill>
        <p:spPr>
          <a:xfrm>
            <a:off x="0" y="522514"/>
            <a:ext cx="6005058" cy="6335486"/>
          </a:xfrm>
          <a:prstGeom prst="rect">
            <a:avLst/>
          </a:prstGeom>
        </p:spPr>
      </p:pic>
      <p:sp>
        <p:nvSpPr>
          <p:cNvPr id="10" name="TextBox 9">
            <a:extLst>
              <a:ext uri="{FF2B5EF4-FFF2-40B4-BE49-F238E27FC236}">
                <a16:creationId xmlns:a16="http://schemas.microsoft.com/office/drawing/2014/main" id="{4C5ECEE3-0215-453F-B1FD-5BB8D5A83F32}"/>
              </a:ext>
            </a:extLst>
          </p:cNvPr>
          <p:cNvSpPr txBox="1"/>
          <p:nvPr/>
        </p:nvSpPr>
        <p:spPr>
          <a:xfrm>
            <a:off x="2265411" y="-706"/>
            <a:ext cx="1485495" cy="523220"/>
          </a:xfrm>
          <a:prstGeom prst="rect">
            <a:avLst/>
          </a:prstGeom>
          <a:noFill/>
        </p:spPr>
        <p:txBody>
          <a:bodyPr wrap="square" rtlCol="0">
            <a:spAutoFit/>
          </a:bodyPr>
          <a:lstStyle/>
          <a:p>
            <a:r>
              <a:rPr lang="ru-RU" sz="2800" dirty="0"/>
              <a:t>Сервер</a:t>
            </a:r>
          </a:p>
        </p:txBody>
      </p:sp>
      <p:sp>
        <p:nvSpPr>
          <p:cNvPr id="17" name="TextBox 16">
            <a:extLst>
              <a:ext uri="{FF2B5EF4-FFF2-40B4-BE49-F238E27FC236}">
                <a16:creationId xmlns:a16="http://schemas.microsoft.com/office/drawing/2014/main" id="{809E836B-F2FF-4FD1-A95D-222A02E34B4D}"/>
              </a:ext>
            </a:extLst>
          </p:cNvPr>
          <p:cNvSpPr txBox="1"/>
          <p:nvPr/>
        </p:nvSpPr>
        <p:spPr>
          <a:xfrm>
            <a:off x="8829654" y="-706"/>
            <a:ext cx="1485495" cy="523220"/>
          </a:xfrm>
          <a:prstGeom prst="rect">
            <a:avLst/>
          </a:prstGeom>
          <a:noFill/>
        </p:spPr>
        <p:txBody>
          <a:bodyPr wrap="square" rtlCol="0">
            <a:spAutoFit/>
          </a:bodyPr>
          <a:lstStyle/>
          <a:p>
            <a:r>
              <a:rPr lang="ru-RU" sz="2800" dirty="0"/>
              <a:t>Клиент</a:t>
            </a:r>
          </a:p>
        </p:txBody>
      </p:sp>
      <p:pic>
        <p:nvPicPr>
          <p:cNvPr id="3" name="Рисунок 2">
            <a:extLst>
              <a:ext uri="{FF2B5EF4-FFF2-40B4-BE49-F238E27FC236}">
                <a16:creationId xmlns:a16="http://schemas.microsoft.com/office/drawing/2014/main" id="{C93F6436-EF02-4EC9-806A-882938F9053B}"/>
              </a:ext>
            </a:extLst>
          </p:cNvPr>
          <p:cNvPicPr>
            <a:picLocks noChangeAspect="1"/>
          </p:cNvPicPr>
          <p:nvPr/>
        </p:nvPicPr>
        <p:blipFill>
          <a:blip r:embed="rId3"/>
          <a:stretch>
            <a:fillRect/>
          </a:stretch>
        </p:blipFill>
        <p:spPr>
          <a:xfrm>
            <a:off x="5962281" y="522514"/>
            <a:ext cx="6229719" cy="6335486"/>
          </a:xfrm>
          <a:prstGeom prst="rect">
            <a:avLst/>
          </a:prstGeom>
        </p:spPr>
      </p:pic>
    </p:spTree>
    <p:extLst>
      <p:ext uri="{BB962C8B-B14F-4D97-AF65-F5344CB8AC3E}">
        <p14:creationId xmlns:p14="http://schemas.microsoft.com/office/powerpoint/2010/main" val="7023214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D78218C2-E634-4E4C-846F-6F0EF1A4DE04}"/>
              </a:ext>
            </a:extLst>
          </p:cNvPr>
          <p:cNvPicPr>
            <a:picLocks noChangeAspect="1"/>
          </p:cNvPicPr>
          <p:nvPr/>
        </p:nvPicPr>
        <p:blipFill>
          <a:blip r:embed="rId2"/>
          <a:stretch>
            <a:fillRect/>
          </a:stretch>
        </p:blipFill>
        <p:spPr>
          <a:xfrm>
            <a:off x="432035" y="1643354"/>
            <a:ext cx="5426764" cy="1600895"/>
          </a:xfrm>
          <a:prstGeom prst="rect">
            <a:avLst/>
          </a:prstGeom>
        </p:spPr>
      </p:pic>
      <p:pic>
        <p:nvPicPr>
          <p:cNvPr id="5" name="Рисунок 4">
            <a:extLst>
              <a:ext uri="{FF2B5EF4-FFF2-40B4-BE49-F238E27FC236}">
                <a16:creationId xmlns:a16="http://schemas.microsoft.com/office/drawing/2014/main" id="{8F8ACEF9-DB7F-4553-AB3B-6348083D1E60}"/>
              </a:ext>
            </a:extLst>
          </p:cNvPr>
          <p:cNvPicPr>
            <a:picLocks noChangeAspect="1"/>
          </p:cNvPicPr>
          <p:nvPr/>
        </p:nvPicPr>
        <p:blipFill>
          <a:blip r:embed="rId3"/>
          <a:stretch>
            <a:fillRect/>
          </a:stretch>
        </p:blipFill>
        <p:spPr>
          <a:xfrm>
            <a:off x="265522" y="5214646"/>
            <a:ext cx="5689018" cy="1208916"/>
          </a:xfrm>
          <a:prstGeom prst="rect">
            <a:avLst/>
          </a:prstGeom>
        </p:spPr>
      </p:pic>
      <p:sp>
        <p:nvSpPr>
          <p:cNvPr id="14" name="Rectangle 13">
            <a:extLst>
              <a:ext uri="{FF2B5EF4-FFF2-40B4-BE49-F238E27FC236}">
                <a16:creationId xmlns:a16="http://schemas.microsoft.com/office/drawing/2014/main" id="{799448F2-0E5B-42DA-B2D1-11A14E947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E8A7552-20E1-4F34-ADAB-C1DB6634D4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Рисунок 8">
            <a:extLst>
              <a:ext uri="{FF2B5EF4-FFF2-40B4-BE49-F238E27FC236}">
                <a16:creationId xmlns:a16="http://schemas.microsoft.com/office/drawing/2014/main" id="{05AD16AC-C91B-44CF-913F-185EF3E36C31}"/>
              </a:ext>
            </a:extLst>
          </p:cNvPr>
          <p:cNvPicPr>
            <a:picLocks noChangeAspect="1"/>
          </p:cNvPicPr>
          <p:nvPr/>
        </p:nvPicPr>
        <p:blipFill>
          <a:blip r:embed="rId4"/>
          <a:stretch>
            <a:fillRect/>
          </a:stretch>
        </p:blipFill>
        <p:spPr>
          <a:xfrm>
            <a:off x="6392010" y="1694132"/>
            <a:ext cx="5426764" cy="4612749"/>
          </a:xfrm>
          <a:prstGeom prst="rect">
            <a:avLst/>
          </a:prstGeom>
        </p:spPr>
      </p:pic>
      <p:sp>
        <p:nvSpPr>
          <p:cNvPr id="2" name="TextBox 1">
            <a:extLst>
              <a:ext uri="{FF2B5EF4-FFF2-40B4-BE49-F238E27FC236}">
                <a16:creationId xmlns:a16="http://schemas.microsoft.com/office/drawing/2014/main" id="{402F2E18-159D-454D-81C0-69D3D7309138}"/>
              </a:ext>
            </a:extLst>
          </p:cNvPr>
          <p:cNvSpPr txBox="1"/>
          <p:nvPr/>
        </p:nvSpPr>
        <p:spPr>
          <a:xfrm>
            <a:off x="6265262" y="176169"/>
            <a:ext cx="5553512" cy="1200329"/>
          </a:xfrm>
          <a:prstGeom prst="rect">
            <a:avLst/>
          </a:prstGeom>
          <a:noFill/>
        </p:spPr>
        <p:txBody>
          <a:bodyPr wrap="square" rtlCol="0">
            <a:spAutoFit/>
          </a:bodyPr>
          <a:lstStyle/>
          <a:p>
            <a:r>
              <a:rPr lang="ru-RU" dirty="0"/>
              <a:t>Графический интерфейс реализован с помощью средств</a:t>
            </a:r>
            <a:r>
              <a:rPr lang="en-US" dirty="0"/>
              <a:t> </a:t>
            </a:r>
            <a:r>
              <a:rPr lang="ru-RU" dirty="0"/>
              <a:t>библиотеки </a:t>
            </a:r>
            <a:r>
              <a:rPr lang="en-US" dirty="0" err="1"/>
              <a:t>ncurses</a:t>
            </a:r>
            <a:r>
              <a:rPr lang="en-US" dirty="0"/>
              <a:t>.</a:t>
            </a:r>
          </a:p>
          <a:p>
            <a:r>
              <a:rPr lang="ru-RU" dirty="0"/>
              <a:t>В коде определены структуры для удобной работы с координатами консоли.</a:t>
            </a:r>
          </a:p>
        </p:txBody>
      </p:sp>
      <p:sp>
        <p:nvSpPr>
          <p:cNvPr id="3" name="TextBox 2">
            <a:extLst>
              <a:ext uri="{FF2B5EF4-FFF2-40B4-BE49-F238E27FC236}">
                <a16:creationId xmlns:a16="http://schemas.microsoft.com/office/drawing/2014/main" id="{8C5D4091-CE7A-4B0C-A547-EB78B22C1551}"/>
              </a:ext>
            </a:extLst>
          </p:cNvPr>
          <p:cNvSpPr txBox="1"/>
          <p:nvPr/>
        </p:nvSpPr>
        <p:spPr>
          <a:xfrm>
            <a:off x="80590" y="26416"/>
            <a:ext cx="5598757" cy="1477328"/>
          </a:xfrm>
          <a:prstGeom prst="rect">
            <a:avLst/>
          </a:prstGeom>
          <a:noFill/>
        </p:spPr>
        <p:txBody>
          <a:bodyPr wrap="square" rtlCol="0">
            <a:spAutoFit/>
          </a:bodyPr>
          <a:lstStyle/>
          <a:p>
            <a:r>
              <a:rPr lang="ru-RU" dirty="0"/>
              <a:t>Функция </a:t>
            </a:r>
            <a:r>
              <a:rPr lang="en-US" dirty="0"/>
              <a:t>move(y, x) </a:t>
            </a:r>
            <a:r>
              <a:rPr lang="ru-RU" dirty="0"/>
              <a:t>перемещает курсор на нужную позицию. </a:t>
            </a:r>
            <a:r>
              <a:rPr lang="en-US" dirty="0" err="1"/>
              <a:t>Printw</a:t>
            </a:r>
            <a:r>
              <a:rPr lang="en-US" dirty="0"/>
              <a:t>(char*) </a:t>
            </a:r>
            <a:r>
              <a:rPr lang="ru-RU" dirty="0"/>
              <a:t>печатает сообщение. Все функции </a:t>
            </a:r>
            <a:r>
              <a:rPr lang="en-US" dirty="0" err="1"/>
              <a:t>ncurses</a:t>
            </a:r>
            <a:r>
              <a:rPr lang="en-US" dirty="0"/>
              <a:t> </a:t>
            </a:r>
            <a:r>
              <a:rPr lang="ru-RU" dirty="0"/>
              <a:t>работают в псевдо-окне, потому чтобы результаты применились, необходимо вызвать </a:t>
            </a:r>
            <a:r>
              <a:rPr lang="en-US" dirty="0"/>
              <a:t>refresh().</a:t>
            </a:r>
            <a:endParaRPr lang="ru-RU" dirty="0"/>
          </a:p>
        </p:txBody>
      </p:sp>
      <p:sp>
        <p:nvSpPr>
          <p:cNvPr id="4" name="TextBox 3">
            <a:extLst>
              <a:ext uri="{FF2B5EF4-FFF2-40B4-BE49-F238E27FC236}">
                <a16:creationId xmlns:a16="http://schemas.microsoft.com/office/drawing/2014/main" id="{3481B3DC-C844-4017-B5BD-E70C3B6D4030}"/>
              </a:ext>
            </a:extLst>
          </p:cNvPr>
          <p:cNvSpPr txBox="1"/>
          <p:nvPr/>
        </p:nvSpPr>
        <p:spPr>
          <a:xfrm>
            <a:off x="39870" y="3560214"/>
            <a:ext cx="5886868" cy="1477328"/>
          </a:xfrm>
          <a:prstGeom prst="rect">
            <a:avLst/>
          </a:prstGeom>
          <a:noFill/>
        </p:spPr>
        <p:txBody>
          <a:bodyPr wrap="square" rtlCol="0">
            <a:spAutoFit/>
          </a:bodyPr>
          <a:lstStyle/>
          <a:p>
            <a:r>
              <a:rPr lang="ru-RU" dirty="0"/>
              <a:t>Для старта работы </a:t>
            </a:r>
            <a:r>
              <a:rPr lang="en-US" dirty="0" err="1"/>
              <a:t>ncurses</a:t>
            </a:r>
            <a:r>
              <a:rPr lang="en-US" dirty="0"/>
              <a:t>, </a:t>
            </a:r>
            <a:r>
              <a:rPr lang="ru-RU" dirty="0"/>
              <a:t>необходимо вызвать функцию </a:t>
            </a:r>
            <a:r>
              <a:rPr lang="en-US" dirty="0" err="1"/>
              <a:t>initscr</a:t>
            </a:r>
            <a:r>
              <a:rPr lang="en-US" dirty="0"/>
              <a:t>(). </a:t>
            </a:r>
            <a:r>
              <a:rPr lang="en-US" dirty="0" err="1"/>
              <a:t>Ncurses</a:t>
            </a:r>
            <a:r>
              <a:rPr lang="en-US" dirty="0"/>
              <a:t> </a:t>
            </a:r>
            <a:r>
              <a:rPr lang="ru-RU" dirty="0"/>
              <a:t>поддерживает смену цветов в консоли – с помощью </a:t>
            </a:r>
            <a:r>
              <a:rPr lang="en-US" dirty="0" err="1"/>
              <a:t>init_pair</a:t>
            </a:r>
            <a:r>
              <a:rPr lang="en-US" dirty="0"/>
              <a:t> </a:t>
            </a:r>
            <a:r>
              <a:rPr lang="ru-RU" dirty="0"/>
              <a:t>можно задать пару цветов (текст и фон) по числовому значению. </a:t>
            </a:r>
            <a:r>
              <a:rPr lang="en-US" dirty="0" err="1"/>
              <a:t>attron</a:t>
            </a:r>
            <a:r>
              <a:rPr lang="en-US" dirty="0"/>
              <a:t> </a:t>
            </a:r>
            <a:r>
              <a:rPr lang="ru-RU" dirty="0"/>
              <a:t>ставит необходимый цвет.</a:t>
            </a:r>
          </a:p>
        </p:txBody>
      </p:sp>
    </p:spTree>
    <p:extLst>
      <p:ext uri="{BB962C8B-B14F-4D97-AF65-F5344CB8AC3E}">
        <p14:creationId xmlns:p14="http://schemas.microsoft.com/office/powerpoint/2010/main" val="14588485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38100"/>
            <a:ext cx="6096000" cy="4838700"/>
          </a:xfrm>
          <a:prstGeom prst="rect">
            <a:avLst/>
          </a:prstGeom>
        </p:spPr>
      </p:pic>
      <p:pic>
        <p:nvPicPr>
          <p:cNvPr id="5" name="Рисунок 4"/>
          <p:cNvPicPr>
            <a:picLocks noChangeAspect="1"/>
          </p:cNvPicPr>
          <p:nvPr/>
        </p:nvPicPr>
        <p:blipFill>
          <a:blip r:embed="rId3"/>
          <a:stretch>
            <a:fillRect/>
          </a:stretch>
        </p:blipFill>
        <p:spPr>
          <a:xfrm>
            <a:off x="6096000" y="0"/>
            <a:ext cx="6096000" cy="4800600"/>
          </a:xfrm>
          <a:prstGeom prst="rect">
            <a:avLst/>
          </a:prstGeom>
        </p:spPr>
      </p:pic>
      <p:pic>
        <p:nvPicPr>
          <p:cNvPr id="6" name="Рисунок 5"/>
          <p:cNvPicPr>
            <a:picLocks noChangeAspect="1"/>
          </p:cNvPicPr>
          <p:nvPr/>
        </p:nvPicPr>
        <p:blipFill>
          <a:blip r:embed="rId4"/>
          <a:stretch>
            <a:fillRect/>
          </a:stretch>
        </p:blipFill>
        <p:spPr>
          <a:xfrm>
            <a:off x="0" y="2900219"/>
            <a:ext cx="6096000" cy="3957781"/>
          </a:xfrm>
          <a:prstGeom prst="rect">
            <a:avLst/>
          </a:prstGeom>
        </p:spPr>
      </p:pic>
      <p:pic>
        <p:nvPicPr>
          <p:cNvPr id="7" name="Рисунок 6"/>
          <p:cNvPicPr>
            <a:picLocks noChangeAspect="1"/>
          </p:cNvPicPr>
          <p:nvPr/>
        </p:nvPicPr>
        <p:blipFill>
          <a:blip r:embed="rId5"/>
          <a:stretch>
            <a:fillRect/>
          </a:stretch>
        </p:blipFill>
        <p:spPr>
          <a:xfrm>
            <a:off x="6096000" y="2900219"/>
            <a:ext cx="6096000" cy="3957781"/>
          </a:xfrm>
          <a:prstGeom prst="rect">
            <a:avLst/>
          </a:prstGeom>
        </p:spPr>
      </p:pic>
    </p:spTree>
    <p:extLst>
      <p:ext uri="{BB962C8B-B14F-4D97-AF65-F5344CB8AC3E}">
        <p14:creationId xmlns:p14="http://schemas.microsoft.com/office/powerpoint/2010/main" val="386876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2021-06-10 19-25-4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533745" cy="6857999"/>
          </a:xfrm>
          <a:prstGeom prst="rect">
            <a:avLst/>
          </a:prstGeom>
        </p:spPr>
      </p:pic>
    </p:spTree>
    <p:extLst>
      <p:ext uri="{BB962C8B-B14F-4D97-AF65-F5344CB8AC3E}">
        <p14:creationId xmlns:p14="http://schemas.microsoft.com/office/powerpoint/2010/main" val="33382044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mute="1">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TotalTime>
  <Words>260</Words>
  <Application>Microsoft Office PowerPoint</Application>
  <PresentationFormat>Широкоэкранный</PresentationFormat>
  <Paragraphs>29</Paragraphs>
  <Slides>10</Slides>
  <Notes>0</Notes>
  <HiddenSlides>0</HiddenSlides>
  <MMClips>1</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10</vt:i4>
      </vt:variant>
    </vt:vector>
  </HeadingPairs>
  <TitlesOfParts>
    <vt:vector size="15" baseType="lpstr">
      <vt:lpstr>Arial</vt:lpstr>
      <vt:lpstr>Calibri</vt:lpstr>
      <vt:lpstr>Calibri Light</vt:lpstr>
      <vt:lpstr>Tahoma</vt:lpstr>
      <vt:lpstr>Тема Office</vt:lpstr>
      <vt:lpstr>Игра “21 очко”</vt:lpstr>
      <vt:lpstr>Презентация PowerPoint</vt:lpstr>
      <vt:lpstr>Презентация PowerPoint</vt:lpstr>
      <vt:lpstr>Реализация подключения</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Игра “21 очко”</dc:title>
  <dc:creator>Олег Мирошкин</dc:creator>
  <cp:lastModifiedBy>Артём Ковалев</cp:lastModifiedBy>
  <cp:revision>17</cp:revision>
  <dcterms:created xsi:type="dcterms:W3CDTF">2021-05-30T20:46:11Z</dcterms:created>
  <dcterms:modified xsi:type="dcterms:W3CDTF">2021-06-10T16:52:48Z</dcterms:modified>
</cp:coreProperties>
</file>

<file path=docProps/thumbnail.jpeg>
</file>